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9"/>
  </p:notesMasterIdLst>
  <p:sldIdLst>
    <p:sldId id="256" r:id="rId2"/>
    <p:sldId id="257" r:id="rId3"/>
    <p:sldId id="258" r:id="rId4"/>
    <p:sldId id="288" r:id="rId5"/>
    <p:sldId id="299" r:id="rId6"/>
    <p:sldId id="289" r:id="rId7"/>
    <p:sldId id="290" r:id="rId8"/>
    <p:sldId id="291" r:id="rId9"/>
    <p:sldId id="292" r:id="rId10"/>
    <p:sldId id="293" r:id="rId11"/>
    <p:sldId id="295" r:id="rId12"/>
    <p:sldId id="261" r:id="rId13"/>
    <p:sldId id="303" r:id="rId14"/>
    <p:sldId id="298" r:id="rId15"/>
    <p:sldId id="262" r:id="rId16"/>
    <p:sldId id="263" r:id="rId17"/>
    <p:sldId id="266" r:id="rId18"/>
    <p:sldId id="267" r:id="rId19"/>
    <p:sldId id="302" r:id="rId20"/>
    <p:sldId id="268" r:id="rId21"/>
    <p:sldId id="269" r:id="rId22"/>
    <p:sldId id="273" r:id="rId23"/>
    <p:sldId id="281" r:id="rId24"/>
    <p:sldId id="274" r:id="rId25"/>
    <p:sldId id="275" r:id="rId26"/>
    <p:sldId id="276" r:id="rId27"/>
    <p:sldId id="278" r:id="rId28"/>
    <p:sldId id="279" r:id="rId29"/>
    <p:sldId id="280" r:id="rId30"/>
    <p:sldId id="283" r:id="rId31"/>
    <p:sldId id="284" r:id="rId32"/>
    <p:sldId id="300" r:id="rId33"/>
    <p:sldId id="285" r:id="rId34"/>
    <p:sldId id="286" r:id="rId35"/>
    <p:sldId id="296" r:id="rId36"/>
    <p:sldId id="301" r:id="rId37"/>
    <p:sldId id="287"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F884"/>
    <a:srgbClr val="E109B8"/>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09" autoAdjust="0"/>
    <p:restoredTop sz="92462" autoAdjust="0"/>
  </p:normalViewPr>
  <p:slideViewPr>
    <p:cSldViewPr>
      <p:cViewPr>
        <p:scale>
          <a:sx n="60" d="100"/>
          <a:sy n="60" d="100"/>
        </p:scale>
        <p:origin x="-1548" y="-234"/>
      </p:cViewPr>
      <p:guideLst>
        <p:guide orient="horz" pos="2160"/>
        <p:guide pos="2880"/>
      </p:guideLst>
    </p:cSldViewPr>
  </p:slideViewPr>
  <p:outlineViewPr>
    <p:cViewPr>
      <p:scale>
        <a:sx n="33" d="100"/>
        <a:sy n="33" d="100"/>
      </p:scale>
      <p:origin x="216"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EEA1FC-9DBD-48CA-A7B0-095A30B2E674}" type="datetimeFigureOut">
              <a:rPr lang="en-US" smtClean="0"/>
              <a:pPr/>
              <a:t>7/15/2011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1837C7-586A-4781-8DCA-28934CBE7D8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61837C7-586A-4781-8DCA-28934CBE7D87}"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kern="1200" baseline="0" dirty="0" err="1" smtClean="0">
                <a:solidFill>
                  <a:schemeClr val="tx1"/>
                </a:solidFill>
                <a:latin typeface="+mn-lt"/>
                <a:ea typeface="+mn-ea"/>
                <a:cs typeface="+mn-cs"/>
              </a:rPr>
              <a:t>Dukoral</a:t>
            </a:r>
            <a:r>
              <a:rPr lang="en-IN" sz="1200" kern="1200" baseline="0" dirty="0" smtClean="0">
                <a:solidFill>
                  <a:schemeClr val="tx1"/>
                </a:solidFill>
                <a:latin typeface="+mn-lt"/>
                <a:ea typeface="+mn-ea"/>
                <a:cs typeface="+mn-cs"/>
              </a:rPr>
              <a:t> is a </a:t>
            </a:r>
            <a:r>
              <a:rPr lang="en-IN" sz="1200" kern="1200" baseline="0" dirty="0" err="1" smtClean="0">
                <a:solidFill>
                  <a:schemeClr val="tx1"/>
                </a:solidFill>
                <a:latin typeface="+mn-lt"/>
                <a:ea typeface="+mn-ea"/>
                <a:cs typeface="+mn-cs"/>
              </a:rPr>
              <a:t>monovalent</a:t>
            </a:r>
            <a:endParaRPr lang="en-IN" sz="1200" kern="1200" baseline="0" dirty="0" smtClean="0">
              <a:solidFill>
                <a:schemeClr val="tx1"/>
              </a:solidFill>
              <a:latin typeface="+mn-lt"/>
              <a:ea typeface="+mn-ea"/>
              <a:cs typeface="+mn-cs"/>
            </a:endParaRPr>
          </a:p>
          <a:p>
            <a:r>
              <a:rPr lang="en-IN" sz="1200" kern="1200" baseline="0" dirty="0" smtClean="0">
                <a:solidFill>
                  <a:schemeClr val="tx1"/>
                </a:solidFill>
                <a:latin typeface="+mn-lt"/>
                <a:ea typeface="+mn-ea"/>
                <a:cs typeface="+mn-cs"/>
              </a:rPr>
              <a:t>vaccine based on formalin and heat-killed whole</a:t>
            </a:r>
          </a:p>
          <a:p>
            <a:r>
              <a:rPr lang="en-IN" sz="1200" kern="1200" baseline="0" dirty="0" smtClean="0">
                <a:solidFill>
                  <a:schemeClr val="tx1"/>
                </a:solidFill>
                <a:latin typeface="+mn-lt"/>
                <a:ea typeface="+mn-ea"/>
                <a:cs typeface="+mn-cs"/>
              </a:rPr>
              <a:t>cells (WC) of </a:t>
            </a:r>
            <a:r>
              <a:rPr lang="en-IN" sz="1200" i="1" kern="1200" baseline="0" dirty="0" smtClean="0">
                <a:solidFill>
                  <a:schemeClr val="tx1"/>
                </a:solidFill>
                <a:latin typeface="+mn-lt"/>
                <a:ea typeface="+mn-ea"/>
                <a:cs typeface="+mn-cs"/>
              </a:rPr>
              <a:t>V. </a:t>
            </a:r>
            <a:r>
              <a:rPr lang="en-IN" sz="1200" i="1" kern="1200" baseline="0" dirty="0" err="1" smtClean="0">
                <a:solidFill>
                  <a:schemeClr val="tx1"/>
                </a:solidFill>
                <a:latin typeface="+mn-lt"/>
                <a:ea typeface="+mn-ea"/>
                <a:cs typeface="+mn-cs"/>
              </a:rPr>
              <a:t>cholerae</a:t>
            </a:r>
            <a:r>
              <a:rPr lang="en-IN" sz="1200" i="1" kern="1200" baseline="0" dirty="0" smtClean="0">
                <a:solidFill>
                  <a:schemeClr val="tx1"/>
                </a:solidFill>
                <a:latin typeface="+mn-lt"/>
                <a:ea typeface="+mn-ea"/>
                <a:cs typeface="+mn-cs"/>
              </a:rPr>
              <a:t> O1</a:t>
            </a:r>
            <a:endParaRPr lang="en-US" dirty="0"/>
          </a:p>
        </p:txBody>
      </p:sp>
      <p:sp>
        <p:nvSpPr>
          <p:cNvPr id="4" name="Slide Number Placeholder 3"/>
          <p:cNvSpPr>
            <a:spLocks noGrp="1"/>
          </p:cNvSpPr>
          <p:nvPr>
            <p:ph type="sldNum" sz="quarter" idx="10"/>
          </p:nvPr>
        </p:nvSpPr>
        <p:spPr/>
        <p:txBody>
          <a:bodyPr/>
          <a:lstStyle/>
          <a:p>
            <a:fld id="{361837C7-586A-4781-8DCA-28934CBE7D87}" type="slidenum">
              <a:rPr lang="en-US" smtClean="0"/>
              <a:pPr/>
              <a:t>18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kern="1200" baseline="0" dirty="0" err="1" smtClean="0">
                <a:solidFill>
                  <a:schemeClr val="tx1"/>
                </a:solidFill>
                <a:latin typeface="+mn-lt"/>
                <a:ea typeface="+mn-ea"/>
                <a:cs typeface="+mn-cs"/>
              </a:rPr>
              <a:t>Dukoral</a:t>
            </a:r>
            <a:r>
              <a:rPr lang="en-IN" sz="1200" kern="1200" baseline="0" dirty="0" smtClean="0">
                <a:solidFill>
                  <a:schemeClr val="tx1"/>
                </a:solidFill>
                <a:latin typeface="+mn-lt"/>
                <a:ea typeface="+mn-ea"/>
                <a:cs typeface="+mn-cs"/>
              </a:rPr>
              <a:t> is a </a:t>
            </a:r>
            <a:r>
              <a:rPr lang="en-IN" sz="1200" kern="1200" baseline="0" dirty="0" err="1" smtClean="0">
                <a:solidFill>
                  <a:schemeClr val="tx1"/>
                </a:solidFill>
                <a:latin typeface="+mn-lt"/>
                <a:ea typeface="+mn-ea"/>
                <a:cs typeface="+mn-cs"/>
              </a:rPr>
              <a:t>monovalent</a:t>
            </a:r>
            <a:endParaRPr lang="en-IN" sz="1200" kern="1200" baseline="0" dirty="0" smtClean="0">
              <a:solidFill>
                <a:schemeClr val="tx1"/>
              </a:solidFill>
              <a:latin typeface="+mn-lt"/>
              <a:ea typeface="+mn-ea"/>
              <a:cs typeface="+mn-cs"/>
            </a:endParaRPr>
          </a:p>
          <a:p>
            <a:r>
              <a:rPr lang="en-IN" sz="1200" kern="1200" baseline="0" dirty="0" smtClean="0">
                <a:solidFill>
                  <a:schemeClr val="tx1"/>
                </a:solidFill>
                <a:latin typeface="+mn-lt"/>
                <a:ea typeface="+mn-ea"/>
                <a:cs typeface="+mn-cs"/>
              </a:rPr>
              <a:t>vaccine based on formalin and heat-killed whole</a:t>
            </a:r>
          </a:p>
          <a:p>
            <a:r>
              <a:rPr lang="en-IN" sz="1200" kern="1200" baseline="0" dirty="0" smtClean="0">
                <a:solidFill>
                  <a:schemeClr val="tx1"/>
                </a:solidFill>
                <a:latin typeface="+mn-lt"/>
                <a:ea typeface="+mn-ea"/>
                <a:cs typeface="+mn-cs"/>
              </a:rPr>
              <a:t>cells (WC) of </a:t>
            </a:r>
            <a:r>
              <a:rPr lang="en-IN" sz="1200" i="1" kern="1200" baseline="0" dirty="0" smtClean="0">
                <a:solidFill>
                  <a:schemeClr val="tx1"/>
                </a:solidFill>
                <a:latin typeface="+mn-lt"/>
                <a:ea typeface="+mn-ea"/>
                <a:cs typeface="+mn-cs"/>
              </a:rPr>
              <a:t>V. </a:t>
            </a:r>
            <a:r>
              <a:rPr lang="en-IN" sz="1200" i="1" kern="1200" baseline="0" dirty="0" err="1" smtClean="0">
                <a:solidFill>
                  <a:schemeClr val="tx1"/>
                </a:solidFill>
                <a:latin typeface="+mn-lt"/>
                <a:ea typeface="+mn-ea"/>
                <a:cs typeface="+mn-cs"/>
              </a:rPr>
              <a:t>cholerae</a:t>
            </a:r>
            <a:r>
              <a:rPr lang="en-IN" sz="1200" i="1" kern="1200" baseline="0" smtClean="0">
                <a:solidFill>
                  <a:schemeClr val="tx1"/>
                </a:solidFill>
                <a:latin typeface="+mn-lt"/>
                <a:ea typeface="+mn-ea"/>
                <a:cs typeface="+mn-cs"/>
              </a:rPr>
              <a:t> O1</a:t>
            </a:r>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19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20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21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22</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b="1" dirty="0" smtClean="0">
                <a:latin typeface="Times New Roman" pitchFamily="18" charset="0"/>
                <a:cs typeface="Times New Roman" pitchFamily="18" charset="0"/>
              </a:rPr>
              <a:t>Contraindications:</a:t>
            </a:r>
          </a:p>
          <a:p>
            <a:r>
              <a:rPr lang="en-US" sz="1200" dirty="0" smtClean="0">
                <a:latin typeface="Times New Roman" pitchFamily="18" charset="0"/>
                <a:cs typeface="Times New Roman" pitchFamily="18" charset="0"/>
              </a:rPr>
              <a:t>Hypersensitivity to a previous dose of vaccine, pregnancy and immuno-suppression</a:t>
            </a:r>
          </a:p>
          <a:p>
            <a:pPr>
              <a:buNone/>
            </a:pPr>
            <a:r>
              <a:rPr lang="en-US" sz="1200" b="1" dirty="0" smtClean="0">
                <a:latin typeface="Times New Roman" pitchFamily="18" charset="0"/>
                <a:cs typeface="Times New Roman" pitchFamily="18" charset="0"/>
              </a:rPr>
              <a:t>Adverse reactions:</a:t>
            </a:r>
            <a:endParaRPr lang="en-US" sz="1200" dirty="0" smtClean="0">
              <a:latin typeface="Times New Roman" pitchFamily="18" charset="0"/>
              <a:cs typeface="Times New Roman" pitchFamily="18" charset="0"/>
            </a:endParaRPr>
          </a:p>
          <a:p>
            <a:pPr fontAlgn="t"/>
            <a:r>
              <a:rPr lang="en-US" sz="1200" dirty="0" smtClean="0">
                <a:latin typeface="Times New Roman" pitchFamily="18" charset="0"/>
                <a:cs typeface="Times New Roman" pitchFamily="18" charset="0"/>
              </a:rPr>
              <a:t>Occasional mild local or systemic reaction; occasional</a:t>
            </a:r>
          </a:p>
          <a:p>
            <a:pPr fontAlgn="t"/>
            <a:r>
              <a:rPr lang="en-US" sz="1200" dirty="0" smtClean="0">
                <a:latin typeface="Times New Roman" pitchFamily="18" charset="0"/>
                <a:cs typeface="Times New Roman" pitchFamily="18" charset="0"/>
              </a:rPr>
              <a:t>severe reaction with generalized urticaria,</a:t>
            </a:r>
          </a:p>
          <a:p>
            <a:pPr fontAlgn="t"/>
            <a:r>
              <a:rPr lang="en-US" sz="1200" dirty="0" smtClean="0">
                <a:latin typeface="Times New Roman" pitchFamily="18" charset="0"/>
                <a:cs typeface="Times New Roman" pitchFamily="18" charset="0"/>
              </a:rPr>
              <a:t> hypotension and collapse</a:t>
            </a:r>
          </a:p>
          <a:p>
            <a:endParaRPr lang="en-US" dirty="0"/>
          </a:p>
        </p:txBody>
      </p:sp>
      <p:sp>
        <p:nvSpPr>
          <p:cNvPr id="4" name="Slide Number Placeholder 3"/>
          <p:cNvSpPr>
            <a:spLocks noGrp="1"/>
          </p:cNvSpPr>
          <p:nvPr>
            <p:ph type="sldNum" sz="quarter" idx="10"/>
          </p:nvPr>
        </p:nvSpPr>
        <p:spPr/>
        <p:txBody>
          <a:bodyPr/>
          <a:lstStyle/>
          <a:p>
            <a:fld id="{361837C7-586A-4781-8DCA-28934CBE7D87}" type="slidenum">
              <a:rPr lang="en-US" smtClean="0"/>
              <a:pPr/>
              <a:t>23</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24</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25</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26</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27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28</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29</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30</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lgn="just">
              <a:lnSpc>
                <a:spcPct val="90000"/>
              </a:lnSpc>
            </a:pPr>
            <a:r>
              <a:rPr lang="en-US" sz="2400" dirty="0" smtClean="0">
                <a:latin typeface="Times New Roman" pitchFamily="18" charset="0"/>
                <a:cs typeface="Times New Roman" pitchFamily="18" charset="0"/>
              </a:rPr>
              <a:t>The inactivated killed Vaccine</a:t>
            </a:r>
          </a:p>
          <a:p>
            <a:pPr lvl="1" algn="just">
              <a:lnSpc>
                <a:spcPct val="90000"/>
              </a:lnSpc>
            </a:pPr>
            <a:r>
              <a:rPr lang="en-US" sz="2400" dirty="0" smtClean="0">
                <a:latin typeface="Times New Roman" pitchFamily="18" charset="0"/>
                <a:cs typeface="Times New Roman" pitchFamily="18" charset="0"/>
              </a:rPr>
              <a:t>Live attenuated influenza vaccine</a:t>
            </a:r>
          </a:p>
          <a:p>
            <a:pPr lvl="1" algn="just">
              <a:lnSpc>
                <a:spcPct val="90000"/>
              </a:lnSpc>
            </a:pPr>
            <a:r>
              <a:rPr lang="en-US" altLang="zh-CN" sz="2400" dirty="0" smtClean="0">
                <a:latin typeface="Times New Roman" pitchFamily="18" charset="0"/>
                <a:ea typeface="宋体" pitchFamily="2" charset="-122"/>
                <a:cs typeface="Times New Roman" pitchFamily="18" charset="0"/>
              </a:rPr>
              <a:t>Both vaccines includes Two type A strains  (</a:t>
            </a:r>
            <a:r>
              <a:rPr lang="en-US" altLang="zh-CN" sz="2400" dirty="0" err="1" smtClean="0">
                <a:latin typeface="Times New Roman" pitchFamily="18" charset="0"/>
                <a:ea typeface="宋体" pitchFamily="2" charset="-122"/>
                <a:cs typeface="Times New Roman" pitchFamily="18" charset="0"/>
              </a:rPr>
              <a:t>eg</a:t>
            </a:r>
            <a:r>
              <a:rPr lang="en-US" altLang="zh-CN" sz="2400" smtClean="0">
                <a:latin typeface="Times New Roman" pitchFamily="18" charset="0"/>
                <a:ea typeface="宋体" pitchFamily="2" charset="-122"/>
                <a:cs typeface="Times New Roman" pitchFamily="18" charset="0"/>
              </a:rPr>
              <a:t> H3N2 and H1N1) &amp; One type B strain </a:t>
            </a:r>
          </a:p>
          <a:p>
            <a:endParaRPr lang="en-US" dirty="0"/>
          </a:p>
        </p:txBody>
      </p:sp>
      <p:sp>
        <p:nvSpPr>
          <p:cNvPr id="4" name="Slide Number Placeholder 3"/>
          <p:cNvSpPr>
            <a:spLocks noGrp="1"/>
          </p:cNvSpPr>
          <p:nvPr>
            <p:ph type="sldNum" sz="quarter" idx="10"/>
          </p:nvPr>
        </p:nvSpPr>
        <p:spPr/>
        <p:txBody>
          <a:bodyPr/>
          <a:lstStyle/>
          <a:p>
            <a:fld id="{361837C7-586A-4781-8DCA-28934CBE7D87}" type="slidenum">
              <a:rPr lang="en-US" smtClean="0"/>
              <a:pPr/>
              <a:t>31</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 maximum of 4.9 billion doses potentially could be produced in 12 months.</a:t>
            </a:r>
          </a:p>
          <a:p>
            <a:endParaRPr lang="en-US" dirty="0"/>
          </a:p>
        </p:txBody>
      </p:sp>
      <p:sp>
        <p:nvSpPr>
          <p:cNvPr id="4" name="Slide Number Placeholder 3"/>
          <p:cNvSpPr>
            <a:spLocks noGrp="1"/>
          </p:cNvSpPr>
          <p:nvPr>
            <p:ph type="sldNum" sz="quarter" idx="10"/>
          </p:nvPr>
        </p:nvSpPr>
        <p:spPr/>
        <p:txBody>
          <a:bodyPr/>
          <a:lstStyle/>
          <a:p>
            <a:fld id="{361837C7-586A-4781-8DCA-28934CBE7D87}" type="slidenum">
              <a:rPr lang="en-US" smtClean="0"/>
              <a:pPr/>
              <a:t>32</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33</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34</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37</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solidFill>
                  <a:srgbClr val="F5F884"/>
                </a:solidFill>
                <a:latin typeface="Times New Roman" pitchFamily="18" charset="0"/>
                <a:cs typeface="Times New Roman" pitchFamily="18" charset="0"/>
              </a:rPr>
              <a:t> typically by the administration of a vaccine</a:t>
            </a:r>
            <a:endParaRPr lang="en-US" dirty="0"/>
          </a:p>
        </p:txBody>
      </p:sp>
      <p:sp>
        <p:nvSpPr>
          <p:cNvPr id="4" name="Slide Number Placeholder 3"/>
          <p:cNvSpPr>
            <a:spLocks noGrp="1"/>
          </p:cNvSpPr>
          <p:nvPr>
            <p:ph type="sldNum" sz="quarter" idx="10"/>
          </p:nvPr>
        </p:nvSpPr>
        <p:spPr/>
        <p:txBody>
          <a:bodyPr/>
          <a:lstStyle/>
          <a:p>
            <a:fld id="{361837C7-586A-4781-8DCA-28934CBE7D8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dirty="0" err="1" smtClean="0">
                <a:latin typeface="Times New Roman" pitchFamily="18" charset="0"/>
                <a:cs typeface="Times New Roman" pitchFamily="18" charset="0"/>
              </a:rPr>
              <a:t>Immunobiological</a:t>
            </a:r>
            <a:r>
              <a:rPr lang="en-US" sz="1200" dirty="0" smtClean="0">
                <a:latin typeface="Times New Roman" pitchFamily="18" charset="0"/>
                <a:cs typeface="Times New Roman" pitchFamily="18" charset="0"/>
              </a:rPr>
              <a:t> substance</a:t>
            </a:r>
          </a:p>
          <a:p>
            <a:pPr lvl="0"/>
            <a:r>
              <a:rPr lang="en-US" sz="1200" dirty="0" smtClean="0">
                <a:latin typeface="Times New Roman" pitchFamily="18" charset="0"/>
                <a:cs typeface="Times New Roman" pitchFamily="18" charset="0"/>
              </a:rPr>
              <a:t>Specific protection</a:t>
            </a:r>
          </a:p>
          <a:p>
            <a:pPr lvl="0"/>
            <a:r>
              <a:rPr lang="en-US" sz="1200" dirty="0" smtClean="0">
                <a:latin typeface="Times New Roman" pitchFamily="18" charset="0"/>
                <a:cs typeface="Times New Roman" pitchFamily="18" charset="0"/>
              </a:rPr>
              <a:t>Most powerful &amp; cost effective disease prevention tool</a:t>
            </a:r>
          </a:p>
          <a:p>
            <a:pPr lvl="0"/>
            <a:r>
              <a:rPr lang="en-US" sz="1200" dirty="0" smtClean="0">
                <a:latin typeface="Times New Roman" pitchFamily="18" charset="0"/>
                <a:cs typeface="Times New Roman" pitchFamily="18" charset="0"/>
              </a:rPr>
              <a:t>Primarily for Prevention of infectious diseases now for non-infectious diseases (e.g. fertility, autoimmune disease &amp; cancer)</a:t>
            </a:r>
          </a:p>
          <a:p>
            <a:pPr lvl="0">
              <a:buNone/>
            </a:pPr>
            <a:r>
              <a:rPr lang="en-US" sz="1200" b="1" dirty="0" smtClean="0">
                <a:latin typeface="Times New Roman" pitchFamily="18" charset="0"/>
                <a:cs typeface="Times New Roman" pitchFamily="18" charset="0"/>
              </a:rPr>
              <a:t>Immunizing agents:</a:t>
            </a:r>
          </a:p>
          <a:p>
            <a:endParaRPr lang="en-US" dirty="0"/>
          </a:p>
        </p:txBody>
      </p:sp>
      <p:sp>
        <p:nvSpPr>
          <p:cNvPr id="4" name="Slide Number Placeholder 3"/>
          <p:cNvSpPr>
            <a:spLocks noGrp="1"/>
          </p:cNvSpPr>
          <p:nvPr>
            <p:ph type="sldNum" sz="quarter" idx="10"/>
          </p:nvPr>
        </p:nvSpPr>
        <p:spPr/>
        <p:txBody>
          <a:bodyPr/>
          <a:lstStyle/>
          <a:p>
            <a:fld id="{361837C7-586A-4781-8DCA-28934CBE7D87}"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Other - Anti-</a:t>
            </a:r>
            <a:r>
              <a:rPr lang="en-US" sz="1200" dirty="0" err="1" smtClean="0">
                <a:latin typeface="Times New Roman" pitchFamily="18" charset="0"/>
                <a:cs typeface="Times New Roman" pitchFamily="18" charset="0"/>
              </a:rPr>
              <a:t>idiotypic</a:t>
            </a:r>
            <a:r>
              <a:rPr lang="en-US" sz="1200" dirty="0" smtClean="0">
                <a:latin typeface="Times New Roman" pitchFamily="18" charset="0"/>
                <a:cs typeface="Times New Roman" pitchFamily="18" charset="0"/>
              </a:rPr>
              <a:t> vaccine </a:t>
            </a:r>
            <a:endParaRPr lang="en-IN" sz="1200" dirty="0" smtClean="0">
              <a:latin typeface="Times New Roman" pitchFamily="18" charset="0"/>
              <a:cs typeface="Times New Roman" pitchFamily="18" charset="0"/>
            </a:endParaRPr>
          </a:p>
          <a:p>
            <a:pPr>
              <a:buNone/>
            </a:pP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Dendritic</a:t>
            </a:r>
            <a:r>
              <a:rPr lang="en-US" sz="1200" dirty="0" smtClean="0">
                <a:latin typeface="Times New Roman" pitchFamily="18" charset="0"/>
                <a:cs typeface="Times New Roman" pitchFamily="18" charset="0"/>
              </a:rPr>
              <a:t> cell vaccine </a:t>
            </a:r>
            <a:endParaRPr lang="en-IN" sz="1200" dirty="0" smtClean="0">
              <a:latin typeface="Times New Roman" pitchFamily="18" charset="0"/>
              <a:cs typeface="Times New Roman" pitchFamily="18" charset="0"/>
            </a:endParaRPr>
          </a:p>
          <a:p>
            <a:endParaRPr lang="en-IN" dirty="0"/>
          </a:p>
        </p:txBody>
      </p:sp>
      <p:sp>
        <p:nvSpPr>
          <p:cNvPr id="4" name="Slide Number Placeholder 3"/>
          <p:cNvSpPr>
            <a:spLocks noGrp="1"/>
          </p:cNvSpPr>
          <p:nvPr>
            <p:ph type="sldNum" sz="quarter" idx="10"/>
          </p:nvPr>
        </p:nvSpPr>
        <p:spPr/>
        <p:txBody>
          <a:bodyPr/>
          <a:lstStyle/>
          <a:p>
            <a:fld id="{361837C7-586A-4781-8DCA-28934CBE7D87}" type="slidenum">
              <a:rPr lang="en-US" smtClean="0"/>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61837C7-586A-4781-8DCA-28934CBE7D87}" type="slidenum">
              <a:rPr lang="en-US" smtClean="0"/>
              <a:pPr/>
              <a:t>15</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smtClean="0">
                <a:latin typeface="Times New Roman" pitchFamily="18" charset="0"/>
                <a:cs typeface="Times New Roman" pitchFamily="18" charset="0"/>
              </a:rPr>
              <a:t>(</a:t>
            </a:r>
            <a:r>
              <a:rPr lang="en-US" sz="1200" dirty="0" err="1" smtClean="0">
                <a:latin typeface="Times New Roman" pitchFamily="18" charset="0"/>
                <a:cs typeface="Times New Roman" pitchFamily="18" charset="0"/>
              </a:rPr>
              <a:t>circumsporozoite</a:t>
            </a:r>
            <a:r>
              <a:rPr lang="en-US" sz="1200" dirty="0" smtClean="0">
                <a:latin typeface="Times New Roman" pitchFamily="18" charset="0"/>
                <a:cs typeface="Times New Roman" pitchFamily="18" charset="0"/>
              </a:rPr>
              <a:t> protein </a:t>
            </a:r>
            <a:endParaRPr lang="en-US" dirty="0"/>
          </a:p>
        </p:txBody>
      </p:sp>
      <p:sp>
        <p:nvSpPr>
          <p:cNvPr id="4" name="Slide Number Placeholder 3"/>
          <p:cNvSpPr>
            <a:spLocks noGrp="1"/>
          </p:cNvSpPr>
          <p:nvPr>
            <p:ph type="sldNum" sz="quarter" idx="10"/>
          </p:nvPr>
        </p:nvSpPr>
        <p:spPr/>
        <p:txBody>
          <a:bodyPr/>
          <a:lstStyle/>
          <a:p>
            <a:fld id="{361837C7-586A-4781-8DCA-28934CBE7D87}" type="slidenum">
              <a:rPr lang="en-US" smtClean="0"/>
              <a:pPr/>
              <a:t>16</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61837C7-586A-4781-8DCA-28934CBE7D87}"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9D19F4D-D2FF-4C54-89E4-005C2AD98ABE}" type="datetimeFigureOut">
              <a:rPr lang="en-US" smtClean="0"/>
              <a:pPr/>
              <a:t>7/15/2011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F31B53-0FB3-459E-AC78-E96D6AA1991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D19F4D-D2FF-4C54-89E4-005C2AD98ABE}" type="datetimeFigureOut">
              <a:rPr lang="en-US" smtClean="0"/>
              <a:pPr/>
              <a:t>7/15/2011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F31B53-0FB3-459E-AC78-E96D6AA1991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D19F4D-D2FF-4C54-89E4-005C2AD98ABE}" type="datetimeFigureOut">
              <a:rPr lang="en-US" smtClean="0"/>
              <a:pPr/>
              <a:t>7/15/2011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F31B53-0FB3-459E-AC78-E96D6AA1991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D19F4D-D2FF-4C54-89E4-005C2AD98ABE}" type="datetimeFigureOut">
              <a:rPr lang="en-US" smtClean="0"/>
              <a:pPr/>
              <a:t>7/15/2011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F31B53-0FB3-459E-AC78-E96D6AA1991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D19F4D-D2FF-4C54-89E4-005C2AD98ABE}" type="datetimeFigureOut">
              <a:rPr lang="en-US" smtClean="0"/>
              <a:pPr/>
              <a:t>7/15/2011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F31B53-0FB3-459E-AC78-E96D6AA1991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9D19F4D-D2FF-4C54-89E4-005C2AD98ABE}" type="datetimeFigureOut">
              <a:rPr lang="en-US" smtClean="0"/>
              <a:pPr/>
              <a:t>7/15/2011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F31B53-0FB3-459E-AC78-E96D6AA1991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9D19F4D-D2FF-4C54-89E4-005C2AD98ABE}" type="datetimeFigureOut">
              <a:rPr lang="en-US" smtClean="0"/>
              <a:pPr/>
              <a:t>7/15/2011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6F31B53-0FB3-459E-AC78-E96D6AA1991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D19F4D-D2FF-4C54-89E4-005C2AD98ABE}" type="datetimeFigureOut">
              <a:rPr lang="en-US" smtClean="0"/>
              <a:pPr/>
              <a:t>7/15/2011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6F31B53-0FB3-459E-AC78-E96D6AA1991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D19F4D-D2FF-4C54-89E4-005C2AD98ABE}" type="datetimeFigureOut">
              <a:rPr lang="en-US" smtClean="0"/>
              <a:pPr/>
              <a:t>7/15/2011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6F31B53-0FB3-459E-AC78-E96D6AA1991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D19F4D-D2FF-4C54-89E4-005C2AD98ABE}" type="datetimeFigureOut">
              <a:rPr lang="en-US" smtClean="0"/>
              <a:pPr/>
              <a:t>7/15/2011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F31B53-0FB3-459E-AC78-E96D6AA1991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D19F4D-D2FF-4C54-89E4-005C2AD98ABE}" type="datetimeFigureOut">
              <a:rPr lang="en-US" smtClean="0"/>
              <a:pPr/>
              <a:t>7/15/2011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F31B53-0FB3-459E-AC78-E96D6AA1991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75000"/>
              </a:schemeClr>
            </a:gs>
            <a:gs pos="100000">
              <a:schemeClr val="bg2">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D19F4D-D2FF-4C54-89E4-005C2AD98ABE}" type="datetimeFigureOut">
              <a:rPr lang="en-US" smtClean="0"/>
              <a:pPr/>
              <a:t>7/15/2011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F31B53-0FB3-459E-AC78-E96D6AA1991E}"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hyperlink" Target="http://www.who.int/wer"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www.cdc.gov/"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00" y="2209800"/>
            <a:ext cx="5410200" cy="1066800"/>
          </a:xfrm>
          <a:ln w="57150">
            <a:solidFill>
              <a:schemeClr val="accent1">
                <a:lumMod val="60000"/>
                <a:lumOff val="40000"/>
              </a:schemeClr>
            </a:solidFill>
          </a:ln>
        </p:spPr>
        <p:txBody>
          <a:bodyPr>
            <a:normAutofit/>
          </a:bodyPr>
          <a:lstStyle/>
          <a:p>
            <a:r>
              <a:rPr lang="en-US" sz="4800" b="1" dirty="0" smtClean="0">
                <a:solidFill>
                  <a:srgbClr val="F5F884"/>
                </a:solidFill>
                <a:latin typeface="Times New Roman" pitchFamily="18" charset="0"/>
                <a:cs typeface="Times New Roman" pitchFamily="18" charset="0"/>
              </a:rPr>
              <a:t>Newer Vaccines</a:t>
            </a:r>
            <a:endParaRPr lang="en-US" sz="4800" b="1" dirty="0">
              <a:solidFill>
                <a:srgbClr val="F5F884"/>
              </a:solidFill>
              <a:latin typeface="Times New Roman" pitchFamily="18" charset="0"/>
              <a:cs typeface="Times New Roman" pitchFamily="18" charset="0"/>
            </a:endParaRPr>
          </a:p>
        </p:txBody>
      </p:sp>
      <p:sp>
        <p:nvSpPr>
          <p:cNvPr id="3" name="Subtitle 2"/>
          <p:cNvSpPr>
            <a:spLocks noGrp="1"/>
          </p:cNvSpPr>
          <p:nvPr>
            <p:ph type="subTitle" idx="1"/>
          </p:nvPr>
        </p:nvSpPr>
        <p:spPr>
          <a:xfrm>
            <a:off x="2895600" y="3657600"/>
            <a:ext cx="6019800" cy="1981200"/>
          </a:xfrm>
        </p:spPr>
        <p:txBody>
          <a:bodyPr>
            <a:normAutofit/>
          </a:bodyPr>
          <a:lstStyle/>
          <a:p>
            <a:r>
              <a:rPr lang="en-US" sz="2400" b="1" dirty="0" smtClean="0">
                <a:solidFill>
                  <a:srgbClr val="FF0000"/>
                </a:solidFill>
                <a:latin typeface="Times New Roman" pitchFamily="18" charset="0"/>
                <a:cs typeface="Times New Roman" pitchFamily="18" charset="0"/>
              </a:rPr>
              <a:t>Moderator – Prof.  A. M. Mehendale</a:t>
            </a:r>
            <a:endParaRPr lang="en-US" sz="2400" b="1" dirty="0">
              <a:solidFill>
                <a:srgbClr val="FF0000"/>
              </a:solidFill>
              <a:latin typeface="Times New Roman" pitchFamily="18" charset="0"/>
              <a:cs typeface="Times New Roman" pitchFamily="18" charset="0"/>
            </a:endParaRPr>
          </a:p>
        </p:txBody>
      </p:sp>
      <p:pic>
        <p:nvPicPr>
          <p:cNvPr id="4" name="Picture 2"/>
          <p:cNvPicPr>
            <a:picLocks noChangeAspect="1" noChangeArrowheads="1"/>
          </p:cNvPicPr>
          <p:nvPr/>
        </p:nvPicPr>
        <p:blipFill>
          <a:blip r:embed="rId3" cstate="print"/>
          <a:srcRect l="42753" t="58333" r="42020" b="30209"/>
          <a:stretch>
            <a:fillRect/>
          </a:stretch>
        </p:blipFill>
        <p:spPr bwMode="auto">
          <a:xfrm>
            <a:off x="4191000" y="4343400"/>
            <a:ext cx="4440380" cy="2183423"/>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219200"/>
          </a:xfrm>
        </p:spPr>
        <p:txBody>
          <a:bodyPr>
            <a:normAutofit fontScale="90000"/>
          </a:bodyPr>
          <a:lstStyle/>
          <a:p>
            <a:r>
              <a:rPr lang="en-IN" dirty="0" smtClean="0">
                <a:solidFill>
                  <a:srgbClr val="FF0000"/>
                </a:solidFill>
                <a:latin typeface="Times New Roman" pitchFamily="18" charset="0"/>
                <a:cs typeface="Times New Roman" pitchFamily="18" charset="0"/>
              </a:rPr>
              <a:t>Framework For Decision Making On Introducing New Vaccines</a:t>
            </a:r>
            <a:r>
              <a:rPr lang="en-IN" dirty="0" smtClean="0"/>
              <a:t/>
            </a:r>
            <a:br>
              <a:rPr lang="en-IN" dirty="0" smtClean="0"/>
            </a:br>
            <a:endParaRPr lang="en-IN" dirty="0"/>
          </a:p>
        </p:txBody>
      </p:sp>
      <p:sp>
        <p:nvSpPr>
          <p:cNvPr id="3" name="Content Placeholder 2"/>
          <p:cNvSpPr>
            <a:spLocks noGrp="1"/>
          </p:cNvSpPr>
          <p:nvPr>
            <p:ph idx="1"/>
          </p:nvPr>
        </p:nvSpPr>
        <p:spPr>
          <a:xfrm>
            <a:off x="457200" y="1905000"/>
            <a:ext cx="8229600" cy="4221163"/>
          </a:xfrm>
        </p:spPr>
        <p:txBody>
          <a:bodyPr>
            <a:normAutofit/>
          </a:bodyPr>
          <a:lstStyle/>
          <a:p>
            <a:pPr lvl="0"/>
            <a:r>
              <a:rPr lang="en-IN" sz="2400" dirty="0" smtClean="0">
                <a:latin typeface="Times New Roman" pitchFamily="18" charset="0"/>
                <a:cs typeface="Times New Roman" pitchFamily="18" charset="0"/>
              </a:rPr>
              <a:t>Is the disease a public health problem?</a:t>
            </a:r>
          </a:p>
          <a:p>
            <a:pPr lvl="0"/>
            <a:r>
              <a:rPr lang="en-IN" sz="2400" dirty="0" smtClean="0">
                <a:latin typeface="Times New Roman" pitchFamily="18" charset="0"/>
                <a:cs typeface="Times New Roman" pitchFamily="18" charset="0"/>
              </a:rPr>
              <a:t>Is immunization the best control strategy for this disease?</a:t>
            </a:r>
          </a:p>
          <a:p>
            <a:pPr lvl="0"/>
            <a:r>
              <a:rPr lang="en-IN" sz="2400" dirty="0" smtClean="0">
                <a:latin typeface="Times New Roman" pitchFamily="18" charset="0"/>
                <a:cs typeface="Times New Roman" pitchFamily="18" charset="0"/>
              </a:rPr>
              <a:t>Is the immunization programme working well enough to add a vaccine?</a:t>
            </a:r>
          </a:p>
          <a:p>
            <a:pPr lvl="0"/>
            <a:r>
              <a:rPr lang="en-IN" sz="2400" dirty="0" smtClean="0">
                <a:latin typeface="Times New Roman" pitchFamily="18" charset="0"/>
                <a:cs typeface="Times New Roman" pitchFamily="18" charset="0"/>
              </a:rPr>
              <a:t>What would be the net impact of the vaccine?</a:t>
            </a:r>
          </a:p>
          <a:p>
            <a:pPr lvl="0"/>
            <a:r>
              <a:rPr lang="en-IN" sz="2400" dirty="0" smtClean="0">
                <a:latin typeface="Times New Roman" pitchFamily="18" charset="0"/>
                <a:cs typeface="Times New Roman" pitchFamily="18" charset="0"/>
              </a:rPr>
              <a:t>Is the vaccine a good investment?</a:t>
            </a:r>
          </a:p>
          <a:p>
            <a:pPr lvl="0"/>
            <a:r>
              <a:rPr lang="en-IN" sz="2400" dirty="0" smtClean="0">
                <a:latin typeface="Times New Roman" pitchFamily="18" charset="0"/>
                <a:cs typeface="Times New Roman" pitchFamily="18" charset="0"/>
              </a:rPr>
              <a:t>How will be the vaccine funded?</a:t>
            </a:r>
          </a:p>
          <a:p>
            <a:pPr lvl="0"/>
            <a:r>
              <a:rPr lang="en-IN" sz="2400" dirty="0" smtClean="0">
                <a:latin typeface="Times New Roman" pitchFamily="18" charset="0"/>
                <a:cs typeface="Times New Roman" pitchFamily="18" charset="0"/>
              </a:rPr>
              <a:t>How will the addition of the new vaccine be implemented?</a:t>
            </a:r>
          </a:p>
          <a:p>
            <a:endParaRPr lang="en-IN" dirty="0"/>
          </a:p>
        </p:txBody>
      </p: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normAutofit/>
          </a:bodyPr>
          <a:lstStyle/>
          <a:p>
            <a:pPr algn="l"/>
            <a:r>
              <a:rPr lang="en-US" sz="3200" b="1" dirty="0" smtClean="0">
                <a:solidFill>
                  <a:srgbClr val="FF0000"/>
                </a:solidFill>
                <a:latin typeface="Times New Roman" pitchFamily="18" charset="0"/>
                <a:cs typeface="Times New Roman" pitchFamily="18" charset="0"/>
              </a:rPr>
              <a:t>An ideal Vaccine Should have …</a:t>
            </a:r>
            <a:endParaRPr lang="en-IN" sz="3200" b="1"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228600" y="1066800"/>
            <a:ext cx="8686800" cy="5562600"/>
          </a:xfrm>
        </p:spPr>
        <p:txBody>
          <a:bodyPr>
            <a:normAutofit fontScale="92500" lnSpcReduction="20000"/>
          </a:bodyPr>
          <a:lstStyle/>
          <a:p>
            <a:pPr>
              <a:buFont typeface="Wingdings" pitchFamily="2" charset="2"/>
              <a:buChar char="v"/>
            </a:pPr>
            <a:r>
              <a:rPr lang="en-US" sz="2400" dirty="0" smtClean="0">
                <a:solidFill>
                  <a:srgbClr val="F5F884"/>
                </a:solidFill>
                <a:latin typeface="Times New Roman" pitchFamily="18" charset="0"/>
                <a:cs typeface="Times New Roman" pitchFamily="18" charset="0"/>
              </a:rPr>
              <a:t>Good Immune response</a:t>
            </a:r>
          </a:p>
          <a:p>
            <a:pPr marL="536575" indent="-174625"/>
            <a:r>
              <a:rPr lang="en-US" sz="2400" dirty="0" smtClean="0">
                <a:latin typeface="Times New Roman" pitchFamily="18" charset="0"/>
                <a:cs typeface="Times New Roman" pitchFamily="18" charset="0"/>
              </a:rPr>
              <a:t>Both cell mediated immunity and antibody response</a:t>
            </a:r>
          </a:p>
          <a:p>
            <a:pPr marL="536575" indent="-174625"/>
            <a:r>
              <a:rPr lang="en-US" sz="2400" dirty="0" smtClean="0">
                <a:latin typeface="Times New Roman" pitchFamily="18" charset="0"/>
                <a:cs typeface="Times New Roman" pitchFamily="18" charset="0"/>
              </a:rPr>
              <a:t>Provide long lived immunity</a:t>
            </a:r>
          </a:p>
          <a:p>
            <a:pPr marL="536575" indent="-174625"/>
            <a:r>
              <a:rPr lang="en-US" sz="2400" dirty="0" smtClean="0">
                <a:latin typeface="Times New Roman" pitchFamily="18" charset="0"/>
                <a:cs typeface="Times New Roman" pitchFamily="18" charset="0"/>
              </a:rPr>
              <a:t>Preferably single dose</a:t>
            </a:r>
          </a:p>
          <a:p>
            <a:pPr indent="19050">
              <a:buFont typeface="Wingdings" pitchFamily="2" charset="2"/>
              <a:buChar char="v"/>
            </a:pPr>
            <a:endParaRPr lang="en-US" sz="2400" dirty="0" smtClean="0">
              <a:latin typeface="Times New Roman" pitchFamily="18" charset="0"/>
              <a:cs typeface="Times New Roman" pitchFamily="18" charset="0"/>
            </a:endParaRPr>
          </a:p>
          <a:p>
            <a:pPr>
              <a:buFont typeface="Wingdings" pitchFamily="2" charset="2"/>
              <a:buChar char="v"/>
            </a:pPr>
            <a:r>
              <a:rPr lang="en-US" sz="2400" dirty="0" smtClean="0">
                <a:solidFill>
                  <a:srgbClr val="F5F884"/>
                </a:solidFill>
                <a:latin typeface="Times New Roman" pitchFamily="18" charset="0"/>
                <a:cs typeface="Times New Roman" pitchFamily="18" charset="0"/>
              </a:rPr>
              <a:t>Safety</a:t>
            </a:r>
          </a:p>
          <a:p>
            <a:pPr marL="536575" indent="-174625"/>
            <a:r>
              <a:rPr lang="en-US" sz="2400" dirty="0" smtClean="0">
                <a:latin typeface="Times New Roman" pitchFamily="18" charset="0"/>
                <a:cs typeface="Times New Roman" pitchFamily="18" charset="0"/>
              </a:rPr>
              <a:t>Danger of reversion to virulence or severe disease in immuno-compromised</a:t>
            </a:r>
          </a:p>
          <a:p>
            <a:pPr marL="630238" indent="-268288">
              <a:buNone/>
            </a:pPr>
            <a:endParaRPr lang="en-US" sz="2400" dirty="0" smtClean="0">
              <a:latin typeface="Times New Roman" pitchFamily="18" charset="0"/>
              <a:cs typeface="Times New Roman" pitchFamily="18" charset="0"/>
            </a:endParaRPr>
          </a:p>
          <a:p>
            <a:pPr>
              <a:buFont typeface="Wingdings" pitchFamily="2" charset="2"/>
              <a:buChar char="v"/>
            </a:pPr>
            <a:r>
              <a:rPr lang="en-US" sz="2400" dirty="0" smtClean="0">
                <a:solidFill>
                  <a:srgbClr val="F5F884"/>
                </a:solidFill>
                <a:latin typeface="Times New Roman" pitchFamily="18" charset="0"/>
                <a:cs typeface="Times New Roman" pitchFamily="18" charset="0"/>
              </a:rPr>
              <a:t>Stability</a:t>
            </a:r>
          </a:p>
          <a:p>
            <a:pPr marL="630238" indent="-268288"/>
            <a:r>
              <a:rPr lang="en-US" sz="2400" dirty="0" smtClean="0">
                <a:latin typeface="Times New Roman" pitchFamily="18" charset="0"/>
                <a:cs typeface="Times New Roman" pitchFamily="18" charset="0"/>
              </a:rPr>
              <a:t>Organisms in the vaccine must remain viable in order to infect and replicate in the host</a:t>
            </a:r>
          </a:p>
          <a:p>
            <a:pPr marL="630238" indent="-268288"/>
            <a:r>
              <a:rPr lang="en-US" sz="2400" dirty="0" smtClean="0">
                <a:latin typeface="Times New Roman" pitchFamily="18" charset="0"/>
                <a:cs typeface="Times New Roman" pitchFamily="18" charset="0"/>
              </a:rPr>
              <a:t>Vaccine preparations should be less sensitive to adverse storage conditions</a:t>
            </a:r>
          </a:p>
          <a:p>
            <a:pPr marL="630238" indent="-268288">
              <a:buFont typeface="+mj-lt"/>
              <a:buAutoNum type="arabicPeriod"/>
            </a:pPr>
            <a:endParaRPr lang="en-US" sz="2400" dirty="0" smtClean="0">
              <a:latin typeface="Times New Roman" pitchFamily="18" charset="0"/>
              <a:cs typeface="Times New Roman" pitchFamily="18" charset="0"/>
            </a:endParaRPr>
          </a:p>
          <a:p>
            <a:pPr marL="361950" indent="-361950">
              <a:buFont typeface="Wingdings" pitchFamily="2" charset="2"/>
              <a:buChar char="v"/>
            </a:pPr>
            <a:r>
              <a:rPr lang="en-US" sz="2400" dirty="0" smtClean="0">
                <a:solidFill>
                  <a:srgbClr val="F5F884"/>
                </a:solidFill>
                <a:latin typeface="Times New Roman" pitchFamily="18" charset="0"/>
                <a:cs typeface="Times New Roman" pitchFamily="18" charset="0"/>
              </a:rPr>
              <a:t>Expense</a:t>
            </a:r>
          </a:p>
          <a:p>
            <a:pPr marL="536575" indent="-174625"/>
            <a:r>
              <a:rPr lang="en-US" sz="2400" dirty="0" smtClean="0">
                <a:latin typeface="Times New Roman" pitchFamily="18" charset="0"/>
                <a:cs typeface="Times New Roman" pitchFamily="18" charset="0"/>
              </a:rPr>
              <a:t>Cheap to prepare</a:t>
            </a:r>
            <a:endParaRPr lang="en-IN" sz="2400" dirty="0">
              <a:latin typeface="Times New Roman" pitchFamily="18" charset="0"/>
              <a:cs typeface="Times New Roman" pitchFamily="18" charset="0"/>
            </a:endParaRPr>
          </a:p>
        </p:txBody>
      </p:sp>
      <p:pic>
        <p:nvPicPr>
          <p:cNvPr id="4" name="Picture 2" descr="C:\Users\nimish\Desktop\images.jpg"/>
          <p:cNvPicPr>
            <a:picLocks noChangeAspect="1" noChangeArrowheads="1"/>
          </p:cNvPicPr>
          <p:nvPr/>
        </p:nvPicPr>
        <p:blipFill>
          <a:blip r:embed="rId2" cstate="print"/>
          <a:srcRect/>
          <a:stretch>
            <a:fillRect/>
          </a:stretch>
        </p:blipFill>
        <p:spPr bwMode="auto">
          <a:xfrm>
            <a:off x="7239000" y="178946"/>
            <a:ext cx="1676399" cy="2150120"/>
          </a:xfrm>
          <a:prstGeom prst="rect">
            <a:avLst/>
          </a:prstGeom>
          <a:noFill/>
        </p:spPr>
      </p:pic>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pPr algn="l"/>
            <a:r>
              <a:rPr lang="en-US" sz="2800" b="1" dirty="0" smtClean="0">
                <a:solidFill>
                  <a:srgbClr val="F5F884"/>
                </a:solidFill>
                <a:latin typeface="Times New Roman" pitchFamily="18" charset="0"/>
                <a:cs typeface="Times New Roman" pitchFamily="18" charset="0"/>
              </a:rPr>
              <a:t>Regulation &amp; testing of vaccines</a:t>
            </a:r>
            <a:endParaRPr lang="en-US" sz="2800" b="1" dirty="0">
              <a:solidFill>
                <a:srgbClr val="F5F884"/>
              </a:solidFill>
              <a:latin typeface="Times New Roman" pitchFamily="18" charset="0"/>
              <a:cs typeface="Times New Roman" pitchFamily="18" charset="0"/>
            </a:endParaRPr>
          </a:p>
        </p:txBody>
      </p:sp>
      <p:sp>
        <p:nvSpPr>
          <p:cNvPr id="3" name="Content Placeholder 2"/>
          <p:cNvSpPr>
            <a:spLocks noGrp="1"/>
          </p:cNvSpPr>
          <p:nvPr>
            <p:ph idx="1"/>
          </p:nvPr>
        </p:nvSpPr>
        <p:spPr>
          <a:xfrm>
            <a:off x="304800" y="914400"/>
            <a:ext cx="8382000" cy="5715000"/>
          </a:xfrm>
        </p:spPr>
        <p:txBody>
          <a:bodyPr>
            <a:normAutofit/>
          </a:bodyPr>
          <a:lstStyle/>
          <a:p>
            <a:pPr algn="just"/>
            <a:r>
              <a:rPr lang="en-US" sz="2200" b="1" dirty="0" smtClean="0">
                <a:latin typeface="Times New Roman" pitchFamily="18" charset="0"/>
                <a:cs typeface="Times New Roman" pitchFamily="18" charset="0"/>
              </a:rPr>
              <a:t>Phase I:</a:t>
            </a:r>
            <a:r>
              <a:rPr lang="en-US" sz="2200" dirty="0" smtClean="0">
                <a:latin typeface="Times New Roman" pitchFamily="18" charset="0"/>
                <a:cs typeface="Times New Roman" pitchFamily="18" charset="0"/>
              </a:rPr>
              <a:t> is a human trial &amp; focuses on safety involving small groups. </a:t>
            </a:r>
          </a:p>
          <a:p>
            <a:pPr algn="just">
              <a:buNone/>
            </a:pPr>
            <a:endParaRPr lang="en-US" sz="2200" b="1" dirty="0" smtClean="0">
              <a:latin typeface="Times New Roman" pitchFamily="18" charset="0"/>
              <a:cs typeface="Times New Roman" pitchFamily="18" charset="0"/>
            </a:endParaRPr>
          </a:p>
          <a:p>
            <a:pPr algn="just"/>
            <a:r>
              <a:rPr lang="en-US" sz="2200" b="1" dirty="0" smtClean="0">
                <a:latin typeface="Times New Roman" pitchFamily="18" charset="0"/>
                <a:cs typeface="Times New Roman" pitchFamily="18" charset="0"/>
              </a:rPr>
              <a:t>Phase II: </a:t>
            </a:r>
            <a:r>
              <a:rPr lang="en-US" sz="2200" dirty="0" smtClean="0">
                <a:latin typeface="Times New Roman" pitchFamily="18" charset="0"/>
                <a:cs typeface="Times New Roman" pitchFamily="18" charset="0"/>
              </a:rPr>
              <a:t>Involves  moderate-sized "target" populations to determine both safety and the stimulation of immune response </a:t>
            </a:r>
          </a:p>
          <a:p>
            <a:pPr algn="just"/>
            <a:endParaRPr lang="en-US" sz="2200" b="1" dirty="0" smtClean="0">
              <a:latin typeface="Times New Roman" pitchFamily="18" charset="0"/>
              <a:cs typeface="Times New Roman" pitchFamily="18" charset="0"/>
            </a:endParaRPr>
          </a:p>
          <a:p>
            <a:pPr algn="just"/>
            <a:r>
              <a:rPr lang="en-US" sz="2200" b="1" dirty="0" smtClean="0">
                <a:latin typeface="Times New Roman" pitchFamily="18" charset="0"/>
                <a:cs typeface="Times New Roman" pitchFamily="18" charset="0"/>
              </a:rPr>
              <a:t>Phase III:</a:t>
            </a:r>
            <a:r>
              <a:rPr lang="en-US" sz="2200" dirty="0" smtClean="0">
                <a:latin typeface="Times New Roman" pitchFamily="18" charset="0"/>
                <a:cs typeface="Times New Roman" pitchFamily="18" charset="0"/>
              </a:rPr>
              <a:t> extensive testing performed on large target populations to establish whether a vaccine actually prevents a disease as intended (efficacy)</a:t>
            </a:r>
          </a:p>
          <a:p>
            <a:endParaRPr lang="en-US" sz="2200" dirty="0"/>
          </a:p>
        </p:txBody>
      </p:sp>
      <p:pic>
        <p:nvPicPr>
          <p:cNvPr id="4" name="Picture 2"/>
          <p:cNvPicPr>
            <a:picLocks noChangeAspect="1" noChangeArrowheads="1"/>
          </p:cNvPicPr>
          <p:nvPr/>
        </p:nvPicPr>
        <p:blipFill>
          <a:blip r:embed="rId3" cstate="print"/>
          <a:srcRect l="2977" t="2857" r="2504" b="5714"/>
          <a:stretch>
            <a:fillRect/>
          </a:stretch>
        </p:blipFill>
        <p:spPr bwMode="auto">
          <a:xfrm>
            <a:off x="4191000" y="3733800"/>
            <a:ext cx="4419600" cy="2819400"/>
          </a:xfrm>
          <a:prstGeom prst="rect">
            <a:avLst/>
          </a:prstGeom>
          <a:ln w="76200">
            <a:solidFill>
              <a:schemeClr val="tx1"/>
            </a:solidFill>
          </a:ln>
          <a:effectLst>
            <a:glow rad="228600">
              <a:schemeClr val="accent4">
                <a:satMod val="175000"/>
                <a:alpha val="40000"/>
              </a:schemeClr>
            </a:glow>
            <a:softEdge rad="112500"/>
          </a:effectLst>
        </p:spPr>
      </p:pic>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7315200" cy="792162"/>
          </a:xfrm>
        </p:spPr>
        <p:txBody>
          <a:bodyPr>
            <a:normAutofit/>
          </a:bodyPr>
          <a:lstStyle/>
          <a:p>
            <a:r>
              <a:rPr lang="en-IN" sz="3200" b="1" dirty="0" smtClean="0">
                <a:solidFill>
                  <a:srgbClr val="FF0000"/>
                </a:solidFill>
                <a:latin typeface="Times New Roman" pitchFamily="18" charset="0"/>
                <a:cs typeface="Times New Roman" pitchFamily="18" charset="0"/>
              </a:rPr>
              <a:t>General WHO position on new vaccines</a:t>
            </a:r>
            <a:endParaRPr lang="en-IN" sz="3600" b="1" dirty="0"/>
          </a:p>
        </p:txBody>
      </p:sp>
      <p:sp>
        <p:nvSpPr>
          <p:cNvPr id="3" name="Content Placeholder 2"/>
          <p:cNvSpPr>
            <a:spLocks noGrp="1"/>
          </p:cNvSpPr>
          <p:nvPr>
            <p:ph idx="1"/>
          </p:nvPr>
        </p:nvSpPr>
        <p:spPr>
          <a:xfrm>
            <a:off x="304800" y="1143000"/>
            <a:ext cx="8229600" cy="5334000"/>
          </a:xfrm>
        </p:spPr>
        <p:txBody>
          <a:bodyPr>
            <a:noAutofit/>
          </a:bodyPr>
          <a:lstStyle/>
          <a:p>
            <a:pPr>
              <a:buNone/>
            </a:pPr>
            <a:r>
              <a:rPr lang="en-IN" sz="2400" dirty="0" smtClean="0">
                <a:latin typeface="Times New Roman" pitchFamily="18" charset="0"/>
                <a:cs typeface="Times New Roman" pitchFamily="18" charset="0"/>
              </a:rPr>
              <a:t>Vaccines for large-scale public health use should:</a:t>
            </a:r>
          </a:p>
          <a:p>
            <a:r>
              <a:rPr lang="en-IN" sz="2400" dirty="0" smtClean="0">
                <a:latin typeface="Times New Roman" pitchFamily="18" charset="0"/>
                <a:cs typeface="Times New Roman" pitchFamily="18" charset="0"/>
              </a:rPr>
              <a:t>meet the quality requirements as defined in the Global Programme on Vaccines policy statement on vaccine quality</a:t>
            </a:r>
          </a:p>
          <a:p>
            <a:r>
              <a:rPr lang="en-IN" sz="2400" dirty="0" smtClean="0">
                <a:latin typeface="Times New Roman" pitchFamily="18" charset="0"/>
                <a:cs typeface="Times New Roman" pitchFamily="18" charset="0"/>
              </a:rPr>
              <a:t>be safe and have a significant impact against the actual disease in all target populations</a:t>
            </a:r>
          </a:p>
          <a:p>
            <a:r>
              <a:rPr lang="en-IN" sz="2400" dirty="0" smtClean="0">
                <a:latin typeface="Times New Roman" pitchFamily="18" charset="0"/>
                <a:cs typeface="Times New Roman" pitchFamily="18" charset="0"/>
              </a:rPr>
              <a:t>if intended for infants or young children, be easily adapted to schedules and timing of the national childhood immunization programmes</a:t>
            </a:r>
          </a:p>
          <a:p>
            <a:r>
              <a:rPr lang="en-IN" sz="2400" dirty="0" smtClean="0">
                <a:latin typeface="Times New Roman" pitchFamily="18" charset="0"/>
                <a:cs typeface="Times New Roman" pitchFamily="18" charset="0"/>
              </a:rPr>
              <a:t>not interfere significantly with the immune response to other vaccines given simultaneously</a:t>
            </a:r>
          </a:p>
          <a:p>
            <a:r>
              <a:rPr lang="en-IN" sz="2400" dirty="0" smtClean="0">
                <a:latin typeface="Times New Roman" pitchFamily="18" charset="0"/>
                <a:cs typeface="Times New Roman" pitchFamily="18" charset="0"/>
              </a:rPr>
              <a:t>be formulated to meet common technical limitations, e.g. in terms of refrigeration and storage capacity</a:t>
            </a:r>
          </a:p>
          <a:p>
            <a:r>
              <a:rPr lang="en-IN" sz="2400" dirty="0" smtClean="0">
                <a:latin typeface="Times New Roman" pitchFamily="18" charset="0"/>
                <a:cs typeface="Times New Roman" pitchFamily="18" charset="0"/>
              </a:rPr>
              <a:t>be appropriately priced for different markets.</a:t>
            </a:r>
            <a:endParaRPr lang="en-IN" sz="2400" dirty="0">
              <a:latin typeface="Times New Roman" pitchFamily="18" charset="0"/>
              <a:cs typeface="Times New Roman" pitchFamily="18" charset="0"/>
            </a:endParaRPr>
          </a:p>
        </p:txBody>
      </p:sp>
      <p:pic>
        <p:nvPicPr>
          <p:cNvPr id="4" name="Picture 2" descr="C:\Users\nimish\Desktop\images.jpg"/>
          <p:cNvPicPr>
            <a:picLocks noChangeAspect="1" noChangeArrowheads="1"/>
          </p:cNvPicPr>
          <p:nvPr/>
        </p:nvPicPr>
        <p:blipFill>
          <a:blip r:embed="rId2" cstate="print"/>
          <a:srcRect/>
          <a:stretch>
            <a:fillRect/>
          </a:stretch>
        </p:blipFill>
        <p:spPr bwMode="auto">
          <a:xfrm>
            <a:off x="7543800" y="178945"/>
            <a:ext cx="1371599" cy="1759187"/>
          </a:xfrm>
          <a:prstGeom prst="rect">
            <a:avLst/>
          </a:prstGeom>
          <a:noFill/>
        </p:spPr>
      </p:pic>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2133600"/>
          </a:xfrm>
        </p:spPr>
        <p:txBody>
          <a:bodyPr>
            <a:normAutofit/>
          </a:bodyPr>
          <a:lstStyle/>
          <a:p>
            <a:r>
              <a:rPr lang="en-US" sz="4000" b="1" dirty="0" smtClean="0">
                <a:solidFill>
                  <a:srgbClr val="FFFF00"/>
                </a:solidFill>
                <a:latin typeface="Times New Roman" pitchFamily="18" charset="0"/>
                <a:cs typeface="Times New Roman" pitchFamily="18" charset="0"/>
              </a:rPr>
              <a:t>Newer Vaccines</a:t>
            </a:r>
            <a:endParaRPr lang="en-IN" sz="4000" b="1" dirty="0">
              <a:solidFill>
                <a:srgbClr val="FFFF00"/>
              </a:solidFill>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pPr algn="l"/>
            <a:r>
              <a:rPr lang="en-US" sz="2400" b="1" dirty="0" smtClean="0">
                <a:solidFill>
                  <a:srgbClr val="F5F884"/>
                </a:solidFill>
                <a:latin typeface="Times New Roman" pitchFamily="18" charset="0"/>
                <a:cs typeface="Times New Roman" pitchFamily="18" charset="0"/>
              </a:rPr>
              <a:t>Human </a:t>
            </a:r>
            <a:r>
              <a:rPr lang="en-US" sz="2400" b="1" dirty="0" err="1" smtClean="0">
                <a:solidFill>
                  <a:srgbClr val="F5F884"/>
                </a:solidFill>
                <a:latin typeface="Times New Roman" pitchFamily="18" charset="0"/>
                <a:cs typeface="Times New Roman" pitchFamily="18" charset="0"/>
              </a:rPr>
              <a:t>papilloma</a:t>
            </a:r>
            <a:r>
              <a:rPr lang="en-US" sz="2400" b="1" dirty="0" smtClean="0">
                <a:solidFill>
                  <a:srgbClr val="F5F884"/>
                </a:solidFill>
                <a:latin typeface="Times New Roman" pitchFamily="18" charset="0"/>
                <a:cs typeface="Times New Roman" pitchFamily="18" charset="0"/>
              </a:rPr>
              <a:t> virus vaccine</a:t>
            </a:r>
            <a:endParaRPr lang="en-US" sz="2400" b="1" dirty="0">
              <a:solidFill>
                <a:srgbClr val="F5F884"/>
              </a:solidFill>
              <a:latin typeface="Times New Roman" pitchFamily="18" charset="0"/>
              <a:cs typeface="Times New Roman" pitchFamily="18" charset="0"/>
            </a:endParaRPr>
          </a:p>
        </p:txBody>
      </p:sp>
      <p:graphicFrame>
        <p:nvGraphicFramePr>
          <p:cNvPr id="6" name="Content Placeholder 5"/>
          <p:cNvGraphicFramePr>
            <a:graphicFrameLocks noGrp="1"/>
          </p:cNvGraphicFramePr>
          <p:nvPr>
            <p:ph idx="1"/>
          </p:nvPr>
        </p:nvGraphicFramePr>
        <p:xfrm>
          <a:off x="304800" y="609601"/>
          <a:ext cx="8610600" cy="5943601"/>
        </p:xfrm>
        <a:graphic>
          <a:graphicData uri="http://schemas.openxmlformats.org/drawingml/2006/table">
            <a:tbl>
              <a:tblPr firstRow="1" bandRow="1">
                <a:tableStyleId>{5940675A-B579-460E-94D1-54222C63F5DA}</a:tableStyleId>
              </a:tblPr>
              <a:tblGrid>
                <a:gridCol w="1754011"/>
                <a:gridCol w="4012016"/>
                <a:gridCol w="2844573"/>
              </a:tblGrid>
              <a:tr h="715721">
                <a:tc>
                  <a:txBody>
                    <a:bodyPr/>
                    <a:lstStyle/>
                    <a:p>
                      <a:r>
                        <a:rPr lang="en-US" sz="2000" b="1" dirty="0" smtClean="0">
                          <a:latin typeface="Times New Roman" pitchFamily="18" charset="0"/>
                          <a:cs typeface="Times New Roman" pitchFamily="18" charset="0"/>
                        </a:rPr>
                        <a:t>Vaccine</a:t>
                      </a:r>
                      <a:endParaRPr lang="en-US" sz="2000" b="1" dirty="0">
                        <a:latin typeface="Times New Roman" pitchFamily="18" charset="0"/>
                        <a:cs typeface="Times New Roman" pitchFamily="18" charset="0"/>
                      </a:endParaRPr>
                    </a:p>
                  </a:txBody>
                  <a:tcPr/>
                </a:tc>
                <a:tc>
                  <a:txBody>
                    <a:bodyPr/>
                    <a:lstStyle/>
                    <a:p>
                      <a:r>
                        <a:rPr lang="en-US" sz="2000" b="1" dirty="0" err="1" smtClean="0">
                          <a:solidFill>
                            <a:srgbClr val="FF0000"/>
                          </a:solidFill>
                          <a:latin typeface="Times New Roman" pitchFamily="18" charset="0"/>
                          <a:cs typeface="Times New Roman" pitchFamily="18" charset="0"/>
                        </a:rPr>
                        <a:t>Quadrivalent</a:t>
                      </a:r>
                      <a:r>
                        <a:rPr lang="en-US" sz="2000" b="1" dirty="0" smtClean="0">
                          <a:solidFill>
                            <a:srgbClr val="FF0000"/>
                          </a:solidFill>
                          <a:latin typeface="Times New Roman" pitchFamily="18" charset="0"/>
                          <a:cs typeface="Times New Roman" pitchFamily="18" charset="0"/>
                        </a:rPr>
                        <a:t> vaccine </a:t>
                      </a:r>
                      <a:r>
                        <a:rPr lang="en-US" sz="2000" b="1" dirty="0" smtClean="0">
                          <a:latin typeface="Times New Roman" pitchFamily="18" charset="0"/>
                          <a:cs typeface="Times New Roman" pitchFamily="18" charset="0"/>
                        </a:rPr>
                        <a:t>(2006)</a:t>
                      </a:r>
                    </a:p>
                    <a:p>
                      <a:r>
                        <a:rPr lang="en-US" sz="2000" b="1" dirty="0" smtClean="0">
                          <a:latin typeface="Times New Roman" pitchFamily="18" charset="0"/>
                          <a:cs typeface="Times New Roman" pitchFamily="18" charset="0"/>
                        </a:rPr>
                        <a:t>VLPs for 6,11,16,18</a:t>
                      </a:r>
                      <a:endParaRPr lang="en-US" sz="2000" b="1" dirty="0">
                        <a:latin typeface="Times New Roman" pitchFamily="18" charset="0"/>
                        <a:cs typeface="Times New Roman" pitchFamily="18" charset="0"/>
                      </a:endParaRPr>
                    </a:p>
                  </a:txBody>
                  <a:tcPr/>
                </a:tc>
                <a:tc>
                  <a:txBody>
                    <a:bodyPr/>
                    <a:lstStyle/>
                    <a:p>
                      <a:r>
                        <a:rPr lang="en-US" sz="2000" b="1" dirty="0" smtClean="0">
                          <a:solidFill>
                            <a:srgbClr val="FF0000"/>
                          </a:solidFill>
                          <a:latin typeface="Times New Roman" pitchFamily="18" charset="0"/>
                          <a:cs typeface="Times New Roman" pitchFamily="18" charset="0"/>
                        </a:rPr>
                        <a:t>Bivalent</a:t>
                      </a:r>
                      <a:r>
                        <a:rPr lang="en-US" sz="2000" b="1" baseline="0" dirty="0" smtClean="0">
                          <a:solidFill>
                            <a:srgbClr val="FF0000"/>
                          </a:solidFill>
                          <a:latin typeface="Times New Roman" pitchFamily="18" charset="0"/>
                          <a:cs typeface="Times New Roman" pitchFamily="18" charset="0"/>
                        </a:rPr>
                        <a:t> vaccine </a:t>
                      </a:r>
                      <a:r>
                        <a:rPr lang="en-US" sz="2000" b="1" baseline="0" dirty="0" smtClean="0">
                          <a:latin typeface="Times New Roman" pitchFamily="18" charset="0"/>
                          <a:cs typeface="Times New Roman" pitchFamily="18" charset="0"/>
                        </a:rPr>
                        <a:t>(2007)</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VLPs for 16,18</a:t>
                      </a:r>
                      <a:endParaRPr lang="en-US" sz="2000" b="1" dirty="0">
                        <a:latin typeface="Times New Roman" pitchFamily="18" charset="0"/>
                        <a:cs typeface="Times New Roman" pitchFamily="18" charset="0"/>
                      </a:endParaRPr>
                    </a:p>
                  </a:txBody>
                  <a:tcPr/>
                </a:tc>
              </a:tr>
              <a:tr h="1026905">
                <a:tc>
                  <a:txBody>
                    <a:bodyPr/>
                    <a:lstStyle/>
                    <a:p>
                      <a:r>
                        <a:rPr lang="en-US" sz="2000" b="1" dirty="0" smtClean="0">
                          <a:latin typeface="Times New Roman" pitchFamily="18" charset="0"/>
                          <a:cs typeface="Times New Roman" pitchFamily="18" charset="0"/>
                        </a:rPr>
                        <a:t>Indications</a:t>
                      </a:r>
                      <a:endParaRPr lang="en-US" sz="2000" b="1" dirty="0">
                        <a:latin typeface="Times New Roman" pitchFamily="18" charset="0"/>
                        <a:cs typeface="Times New Roman"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kern="1200" dirty="0" smtClean="0">
                          <a:solidFill>
                            <a:schemeClr val="tx1"/>
                          </a:solidFill>
                          <a:latin typeface="Times New Roman" pitchFamily="18" charset="0"/>
                          <a:ea typeface="+mn-ea"/>
                          <a:cs typeface="Times New Roman" pitchFamily="18" charset="0"/>
                        </a:rPr>
                        <a:t>Young adolescent girls as young as 9 years</a:t>
                      </a:r>
                      <a:r>
                        <a:rPr lang="en-US" sz="2000" b="0" kern="1200" baseline="0" dirty="0" smtClean="0">
                          <a:solidFill>
                            <a:schemeClr val="tx1"/>
                          </a:solidFill>
                          <a:latin typeface="Times New Roman" pitchFamily="18" charset="0"/>
                          <a:ea typeface="+mn-ea"/>
                          <a:cs typeface="Times New Roman" pitchFamily="18" charset="0"/>
                        </a:rPr>
                        <a:t> &amp; prevention of </a:t>
                      </a:r>
                      <a:r>
                        <a:rPr lang="en-US" sz="2000" b="0" kern="1200" dirty="0" err="1" smtClean="0">
                          <a:solidFill>
                            <a:schemeClr val="tx1"/>
                          </a:solidFill>
                          <a:latin typeface="Times New Roman" pitchFamily="18" charset="0"/>
                          <a:ea typeface="+mn-ea"/>
                          <a:cs typeface="Times New Roman" pitchFamily="18" charset="0"/>
                        </a:rPr>
                        <a:t>anogenital</a:t>
                      </a:r>
                      <a:r>
                        <a:rPr lang="en-US" sz="2000" b="0" kern="1200" dirty="0" smtClean="0">
                          <a:solidFill>
                            <a:schemeClr val="tx1"/>
                          </a:solidFill>
                          <a:latin typeface="Times New Roman" pitchFamily="18" charset="0"/>
                          <a:ea typeface="+mn-ea"/>
                          <a:cs typeface="Times New Roman" pitchFamily="18" charset="0"/>
                        </a:rPr>
                        <a:t> warts in females</a:t>
                      </a:r>
                      <a:r>
                        <a:rPr lang="en-US" sz="2000" b="0" kern="1200" baseline="0" dirty="0" smtClean="0">
                          <a:solidFill>
                            <a:schemeClr val="tx1"/>
                          </a:solidFill>
                          <a:latin typeface="Times New Roman" pitchFamily="18" charset="0"/>
                          <a:ea typeface="+mn-ea"/>
                          <a:cs typeface="Times New Roman" pitchFamily="18" charset="0"/>
                        </a:rPr>
                        <a:t> &amp;males</a:t>
                      </a:r>
                      <a:endParaRPr lang="en-US" sz="2000" b="0" kern="1200" dirty="0" smtClean="0">
                        <a:solidFill>
                          <a:schemeClr val="tx1"/>
                        </a:solidFill>
                        <a:latin typeface="Times New Roman" pitchFamily="18" charset="0"/>
                        <a:ea typeface="+mn-ea"/>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kern="1200" dirty="0" smtClean="0">
                          <a:solidFill>
                            <a:schemeClr val="tx1"/>
                          </a:solidFill>
                          <a:latin typeface="Times New Roman" pitchFamily="18" charset="0"/>
                          <a:ea typeface="+mn-ea"/>
                          <a:cs typeface="Times New Roman" pitchFamily="18" charset="0"/>
                        </a:rPr>
                        <a:t>Young adolescent girls as young as 10 years</a:t>
                      </a:r>
                      <a:r>
                        <a:rPr lang="en-US" sz="2000" b="0" kern="1200" baseline="0" dirty="0" smtClean="0">
                          <a:solidFill>
                            <a:schemeClr val="tx1"/>
                          </a:solidFill>
                          <a:latin typeface="Times New Roman" pitchFamily="18" charset="0"/>
                          <a:ea typeface="+mn-ea"/>
                          <a:cs typeface="Times New Roman" pitchFamily="18" charset="0"/>
                        </a:rPr>
                        <a:t> </a:t>
                      </a:r>
                      <a:endParaRPr lang="en-US" sz="2000" b="0" dirty="0" smtClean="0">
                        <a:latin typeface="Times New Roman" pitchFamily="18" charset="0"/>
                        <a:cs typeface="Times New Roman" pitchFamily="18" charset="0"/>
                      </a:endParaRPr>
                    </a:p>
                    <a:p>
                      <a:endParaRPr lang="en-US" sz="2000" b="0" dirty="0">
                        <a:latin typeface="Times New Roman" pitchFamily="18" charset="0"/>
                        <a:cs typeface="Times New Roman" pitchFamily="18" charset="0"/>
                      </a:endParaRPr>
                    </a:p>
                  </a:txBody>
                  <a:tcPr/>
                </a:tc>
              </a:tr>
              <a:tr h="4045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Dose &amp;route</a:t>
                      </a:r>
                    </a:p>
                  </a:txBody>
                  <a:tcPr/>
                </a:tc>
                <a:tc>
                  <a:txBody>
                    <a:bodyPr/>
                    <a:lstStyle/>
                    <a:p>
                      <a:r>
                        <a:rPr lang="en-US" sz="2000" b="0" dirty="0" smtClean="0">
                          <a:latin typeface="Times New Roman" pitchFamily="18" charset="0"/>
                          <a:cs typeface="Times New Roman" pitchFamily="18" charset="0"/>
                        </a:rPr>
                        <a:t>0.5ml</a:t>
                      </a:r>
                      <a:r>
                        <a:rPr lang="en-US" sz="2000" b="0" baseline="0" dirty="0" smtClean="0">
                          <a:latin typeface="Times New Roman" pitchFamily="18" charset="0"/>
                          <a:cs typeface="Times New Roman" pitchFamily="18" charset="0"/>
                        </a:rPr>
                        <a:t> </a:t>
                      </a:r>
                      <a:r>
                        <a:rPr lang="en-US" sz="2000" b="0" baseline="0" dirty="0" err="1" smtClean="0">
                          <a:latin typeface="Times New Roman" pitchFamily="18" charset="0"/>
                          <a:cs typeface="Times New Roman" pitchFamily="18" charset="0"/>
                        </a:rPr>
                        <a:t>im</a:t>
                      </a:r>
                      <a:endParaRPr lang="en-US" sz="2000" b="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latin typeface="Times New Roman" pitchFamily="18" charset="0"/>
                          <a:cs typeface="Times New Roman" pitchFamily="18" charset="0"/>
                        </a:rPr>
                        <a:t>0.5ml</a:t>
                      </a:r>
                      <a:r>
                        <a:rPr lang="en-US" sz="2000" b="0" baseline="0" dirty="0" smtClean="0">
                          <a:latin typeface="Times New Roman" pitchFamily="18" charset="0"/>
                          <a:cs typeface="Times New Roman" pitchFamily="18" charset="0"/>
                        </a:rPr>
                        <a:t> </a:t>
                      </a:r>
                      <a:r>
                        <a:rPr lang="en-US" sz="2000" b="0" baseline="0" dirty="0" err="1" smtClean="0">
                          <a:latin typeface="Times New Roman" pitchFamily="18" charset="0"/>
                          <a:cs typeface="Times New Roman" pitchFamily="18" charset="0"/>
                        </a:rPr>
                        <a:t>im</a:t>
                      </a:r>
                      <a:endParaRPr lang="en-US" sz="2000" b="0" dirty="0">
                        <a:latin typeface="Times New Roman" pitchFamily="18" charset="0"/>
                        <a:cs typeface="Times New Roman" pitchFamily="18" charset="0"/>
                      </a:endParaRPr>
                    </a:p>
                  </a:txBody>
                  <a:tcPr/>
                </a:tc>
              </a:tr>
              <a:tr h="10269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Schedule</a:t>
                      </a:r>
                    </a:p>
                  </a:txBody>
                  <a:tcPr/>
                </a:tc>
                <a:tc>
                  <a:txBody>
                    <a:bodyPr/>
                    <a:lstStyle/>
                    <a:p>
                      <a:r>
                        <a:rPr lang="en-US" sz="2000" b="0" kern="1200" dirty="0" smtClean="0">
                          <a:solidFill>
                            <a:schemeClr val="tx1"/>
                          </a:solidFill>
                          <a:latin typeface="Times New Roman" pitchFamily="18" charset="0"/>
                          <a:ea typeface="+mn-ea"/>
                          <a:cs typeface="Times New Roman" pitchFamily="18" charset="0"/>
                        </a:rPr>
                        <a:t>0, 2 &amp; 6 months. minimum 4 wks  interval bet</a:t>
                      </a:r>
                      <a:r>
                        <a:rPr lang="en-US" sz="2000" b="0" kern="1200" baseline="0" dirty="0" smtClean="0">
                          <a:solidFill>
                            <a:schemeClr val="tx1"/>
                          </a:solidFill>
                          <a:latin typeface="Times New Roman" pitchFamily="18" charset="0"/>
                          <a:ea typeface="+mn-ea"/>
                          <a:cs typeface="Times New Roman" pitchFamily="18" charset="0"/>
                        </a:rPr>
                        <a:t> 1st</a:t>
                      </a:r>
                      <a:r>
                        <a:rPr lang="en-US" sz="2000" b="0" kern="1200" dirty="0" smtClean="0">
                          <a:solidFill>
                            <a:schemeClr val="tx1"/>
                          </a:solidFill>
                          <a:latin typeface="Times New Roman" pitchFamily="18" charset="0"/>
                          <a:ea typeface="+mn-ea"/>
                          <a:cs typeface="Times New Roman" pitchFamily="18" charset="0"/>
                        </a:rPr>
                        <a:t> &amp; 2</a:t>
                      </a:r>
                      <a:r>
                        <a:rPr lang="en-US" sz="2000" b="0" kern="1200" baseline="30000" dirty="0" smtClean="0">
                          <a:solidFill>
                            <a:schemeClr val="tx1"/>
                          </a:solidFill>
                          <a:latin typeface="Times New Roman" pitchFamily="18" charset="0"/>
                          <a:ea typeface="+mn-ea"/>
                          <a:cs typeface="Times New Roman" pitchFamily="18" charset="0"/>
                        </a:rPr>
                        <a:t>nd</a:t>
                      </a:r>
                      <a:r>
                        <a:rPr lang="en-US" sz="2000" b="0" kern="1200" baseline="0" dirty="0" smtClean="0">
                          <a:solidFill>
                            <a:schemeClr val="tx1"/>
                          </a:solidFill>
                          <a:latin typeface="Times New Roman" pitchFamily="18" charset="0"/>
                          <a:ea typeface="+mn-ea"/>
                          <a:cs typeface="Times New Roman" pitchFamily="18" charset="0"/>
                        </a:rPr>
                        <a:t> &amp;</a:t>
                      </a:r>
                      <a:r>
                        <a:rPr lang="en-US" sz="2000" b="0" kern="1200" dirty="0" smtClean="0">
                          <a:solidFill>
                            <a:schemeClr val="tx1"/>
                          </a:solidFill>
                          <a:latin typeface="Times New Roman" pitchFamily="18" charset="0"/>
                          <a:ea typeface="+mn-ea"/>
                          <a:cs typeface="Times New Roman" pitchFamily="18" charset="0"/>
                        </a:rPr>
                        <a:t>12 wks bet 2</a:t>
                      </a:r>
                      <a:r>
                        <a:rPr lang="en-US" sz="2000" b="0" kern="1200" baseline="30000" dirty="0" smtClean="0">
                          <a:solidFill>
                            <a:schemeClr val="tx1"/>
                          </a:solidFill>
                          <a:latin typeface="Times New Roman" pitchFamily="18" charset="0"/>
                          <a:ea typeface="+mn-ea"/>
                          <a:cs typeface="Times New Roman" pitchFamily="18" charset="0"/>
                        </a:rPr>
                        <a:t>nd</a:t>
                      </a:r>
                      <a:r>
                        <a:rPr lang="en-US" sz="2000" b="0" kern="1200" dirty="0" smtClean="0">
                          <a:solidFill>
                            <a:schemeClr val="tx1"/>
                          </a:solidFill>
                          <a:latin typeface="Times New Roman" pitchFamily="18" charset="0"/>
                          <a:ea typeface="+mn-ea"/>
                          <a:cs typeface="Times New Roman" pitchFamily="18" charset="0"/>
                        </a:rPr>
                        <a:t>&amp;3</a:t>
                      </a:r>
                      <a:r>
                        <a:rPr lang="en-US" sz="2000" b="0" kern="1200" baseline="30000" dirty="0" smtClean="0">
                          <a:solidFill>
                            <a:schemeClr val="tx1"/>
                          </a:solidFill>
                          <a:latin typeface="Times New Roman" pitchFamily="18" charset="0"/>
                          <a:ea typeface="+mn-ea"/>
                          <a:cs typeface="Times New Roman" pitchFamily="18" charset="0"/>
                        </a:rPr>
                        <a:t>rd</a:t>
                      </a:r>
                      <a:r>
                        <a:rPr lang="en-US" sz="2000" b="0" kern="1200" baseline="0" dirty="0" smtClean="0">
                          <a:solidFill>
                            <a:schemeClr val="tx1"/>
                          </a:solidFill>
                          <a:latin typeface="Times New Roman" pitchFamily="18" charset="0"/>
                          <a:ea typeface="+mn-ea"/>
                          <a:cs typeface="Times New Roman" pitchFamily="18" charset="0"/>
                        </a:rPr>
                        <a:t> </a:t>
                      </a:r>
                      <a:endParaRPr lang="en-US" sz="2000" b="0" dirty="0">
                        <a:latin typeface="Times New Roman" pitchFamily="18" charset="0"/>
                        <a:cs typeface="Times New Roman" pitchFamily="18" charset="0"/>
                      </a:endParaRPr>
                    </a:p>
                  </a:txBody>
                  <a:tcPr/>
                </a:tc>
                <a:tc>
                  <a:txBody>
                    <a:bodyPr/>
                    <a:lstStyle/>
                    <a:p>
                      <a:r>
                        <a:rPr lang="en-US" sz="2000" b="0" dirty="0" smtClean="0">
                          <a:latin typeface="Times New Roman" pitchFamily="18" charset="0"/>
                          <a:cs typeface="Times New Roman" pitchFamily="18" charset="0"/>
                        </a:rPr>
                        <a:t>0, 1 &amp; 6 months.</a:t>
                      </a:r>
                      <a:r>
                        <a:rPr lang="en-US" sz="2000" b="0" kern="1200" dirty="0" smtClean="0">
                          <a:solidFill>
                            <a:schemeClr val="tx1"/>
                          </a:solidFill>
                          <a:latin typeface="Times New Roman" pitchFamily="18" charset="0"/>
                          <a:ea typeface="+mn-ea"/>
                          <a:cs typeface="Times New Roman" pitchFamily="18" charset="0"/>
                        </a:rPr>
                        <a:t>2</a:t>
                      </a:r>
                      <a:r>
                        <a:rPr lang="en-US" sz="2000" b="0" kern="1200" baseline="30000" dirty="0" smtClean="0">
                          <a:solidFill>
                            <a:schemeClr val="tx1"/>
                          </a:solidFill>
                          <a:latin typeface="Times New Roman" pitchFamily="18" charset="0"/>
                          <a:ea typeface="+mn-ea"/>
                          <a:cs typeface="Times New Roman" pitchFamily="18" charset="0"/>
                        </a:rPr>
                        <a:t>nd</a:t>
                      </a:r>
                      <a:r>
                        <a:rPr lang="en-US" sz="2000" b="0" kern="1200" baseline="0" dirty="0" smtClean="0">
                          <a:solidFill>
                            <a:schemeClr val="tx1"/>
                          </a:solidFill>
                          <a:latin typeface="Times New Roman" pitchFamily="18" charset="0"/>
                          <a:ea typeface="+mn-ea"/>
                          <a:cs typeface="Times New Roman" pitchFamily="18" charset="0"/>
                        </a:rPr>
                        <a:t> dose </a:t>
                      </a:r>
                      <a:r>
                        <a:rPr lang="en-US" sz="2000" b="0" kern="1200" dirty="0" smtClean="0">
                          <a:solidFill>
                            <a:schemeClr val="tx1"/>
                          </a:solidFill>
                          <a:latin typeface="Times New Roman" pitchFamily="18" charset="0"/>
                          <a:ea typeface="+mn-ea"/>
                          <a:cs typeface="Times New Roman" pitchFamily="18" charset="0"/>
                        </a:rPr>
                        <a:t>bet 1 and 2</a:t>
                      </a:r>
                      <a:r>
                        <a:rPr lang="en-US" sz="2000" b="0" kern="1200" baseline="0" dirty="0" smtClean="0">
                          <a:solidFill>
                            <a:schemeClr val="tx1"/>
                          </a:solidFill>
                          <a:latin typeface="Times New Roman" pitchFamily="18" charset="0"/>
                          <a:ea typeface="+mn-ea"/>
                          <a:cs typeface="Times New Roman" pitchFamily="18" charset="0"/>
                        </a:rPr>
                        <a:t> ½ </a:t>
                      </a:r>
                      <a:r>
                        <a:rPr lang="en-US" sz="2000" b="0" kern="1200" dirty="0" smtClean="0">
                          <a:solidFill>
                            <a:schemeClr val="tx1"/>
                          </a:solidFill>
                          <a:latin typeface="Times New Roman" pitchFamily="18" charset="0"/>
                          <a:ea typeface="+mn-ea"/>
                          <a:cs typeface="Times New Roman" pitchFamily="18" charset="0"/>
                        </a:rPr>
                        <a:t> months</a:t>
                      </a:r>
                      <a:r>
                        <a:rPr lang="en-US" sz="2000" b="0" kern="1200" baseline="0" dirty="0" smtClean="0">
                          <a:solidFill>
                            <a:schemeClr val="tx1"/>
                          </a:solidFill>
                          <a:latin typeface="Times New Roman" pitchFamily="18" charset="0"/>
                          <a:ea typeface="+mn-ea"/>
                          <a:cs typeface="Times New Roman" pitchFamily="18" charset="0"/>
                        </a:rPr>
                        <a:t> </a:t>
                      </a:r>
                      <a:r>
                        <a:rPr lang="en-US" sz="2000" b="0" kern="1200" dirty="0" smtClean="0">
                          <a:solidFill>
                            <a:schemeClr val="tx1"/>
                          </a:solidFill>
                          <a:latin typeface="Times New Roman" pitchFamily="18" charset="0"/>
                          <a:ea typeface="+mn-ea"/>
                          <a:cs typeface="Times New Roman" pitchFamily="18" charset="0"/>
                        </a:rPr>
                        <a:t>after the 1</a:t>
                      </a:r>
                      <a:r>
                        <a:rPr lang="en-US" sz="2000" b="0" kern="1200" baseline="30000" dirty="0" smtClean="0">
                          <a:solidFill>
                            <a:schemeClr val="tx1"/>
                          </a:solidFill>
                          <a:latin typeface="Times New Roman" pitchFamily="18" charset="0"/>
                          <a:ea typeface="+mn-ea"/>
                          <a:cs typeface="Times New Roman" pitchFamily="18" charset="0"/>
                        </a:rPr>
                        <a:t>st</a:t>
                      </a:r>
                      <a:r>
                        <a:rPr lang="en-US" sz="2000" b="0" kern="1200" baseline="0" dirty="0" smtClean="0">
                          <a:solidFill>
                            <a:schemeClr val="tx1"/>
                          </a:solidFill>
                          <a:latin typeface="Times New Roman" pitchFamily="18" charset="0"/>
                          <a:ea typeface="+mn-ea"/>
                          <a:cs typeface="Times New Roman" pitchFamily="18" charset="0"/>
                        </a:rPr>
                        <a:t> </a:t>
                      </a:r>
                      <a:r>
                        <a:rPr lang="en-US" sz="2000" b="0" kern="1200" dirty="0" smtClean="0">
                          <a:solidFill>
                            <a:schemeClr val="tx1"/>
                          </a:solidFill>
                          <a:latin typeface="Times New Roman" pitchFamily="18" charset="0"/>
                          <a:ea typeface="+mn-ea"/>
                          <a:cs typeface="Times New Roman" pitchFamily="18" charset="0"/>
                        </a:rPr>
                        <a:t>dose.</a:t>
                      </a:r>
                    </a:p>
                  </a:txBody>
                  <a:tcPr/>
                </a:tc>
              </a:tr>
              <a:tr h="10269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Side effects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tx1"/>
                          </a:solidFill>
                          <a:latin typeface="Times New Roman" pitchFamily="18" charset="0"/>
                          <a:ea typeface="+mn-ea"/>
                          <a:cs typeface="Times New Roman" pitchFamily="18" charset="0"/>
                        </a:rPr>
                        <a:t>Mild and transient local reactions at the site of injection </a:t>
                      </a:r>
                      <a:r>
                        <a:rPr lang="en-US" sz="2000" kern="1200" dirty="0" err="1" smtClean="0">
                          <a:solidFill>
                            <a:schemeClr val="tx1"/>
                          </a:solidFill>
                          <a:latin typeface="Times New Roman" pitchFamily="18" charset="0"/>
                          <a:ea typeface="+mn-ea"/>
                          <a:cs typeface="Times New Roman" pitchFamily="18" charset="0"/>
                        </a:rPr>
                        <a:t>i.e</a:t>
                      </a:r>
                      <a:r>
                        <a:rPr lang="en-US" sz="2000" kern="1200" dirty="0" smtClean="0">
                          <a:solidFill>
                            <a:schemeClr val="tx1"/>
                          </a:solidFill>
                          <a:latin typeface="Times New Roman" pitchFamily="18" charset="0"/>
                          <a:ea typeface="+mn-ea"/>
                          <a:cs typeface="Times New Roman" pitchFamily="18" charset="0"/>
                        </a:rPr>
                        <a:t>  erythema, pain or swelling</a:t>
                      </a:r>
                      <a:endParaRPr lang="en-US" sz="2000" b="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tx1"/>
                          </a:solidFill>
                          <a:latin typeface="Times New Roman" pitchFamily="18" charset="0"/>
                          <a:ea typeface="+mn-ea"/>
                          <a:cs typeface="Times New Roman" pitchFamily="18" charset="0"/>
                        </a:rPr>
                        <a:t>same</a:t>
                      </a:r>
                    </a:p>
                  </a:txBody>
                  <a:tcPr/>
                </a:tc>
              </a:tr>
              <a:tr h="10269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Contraindications</a:t>
                      </a:r>
                    </a:p>
                  </a:txBody>
                  <a:tcPr/>
                </a:tc>
                <a:tc>
                  <a:txBody>
                    <a:bodyPr/>
                    <a:lstStyle/>
                    <a:p>
                      <a:r>
                        <a:rPr lang="en-US" sz="2000" kern="1200" dirty="0" smtClean="0">
                          <a:solidFill>
                            <a:schemeClr val="tx1"/>
                          </a:solidFill>
                          <a:latin typeface="Times New Roman" pitchFamily="18" charset="0"/>
                          <a:ea typeface="+mn-ea"/>
                          <a:cs typeface="Times New Roman" pitchFamily="18" charset="0"/>
                        </a:rPr>
                        <a:t>severe allergic reactions to</a:t>
                      </a:r>
                      <a:r>
                        <a:rPr lang="en-US" sz="2000" kern="1200" baseline="0" dirty="0" smtClean="0">
                          <a:solidFill>
                            <a:schemeClr val="tx1"/>
                          </a:solidFill>
                          <a:latin typeface="Times New Roman" pitchFamily="18" charset="0"/>
                          <a:ea typeface="+mn-ea"/>
                          <a:cs typeface="Times New Roman" pitchFamily="18" charset="0"/>
                        </a:rPr>
                        <a:t> previous dose,</a:t>
                      </a:r>
                      <a:r>
                        <a:rPr lang="en-US" sz="2000" kern="1200" dirty="0" smtClean="0">
                          <a:solidFill>
                            <a:schemeClr val="tx1"/>
                          </a:solidFill>
                          <a:latin typeface="Times New Roman" pitchFamily="18" charset="0"/>
                          <a:ea typeface="+mn-ea"/>
                          <a:cs typeface="Times New Roman" pitchFamily="18" charset="0"/>
                        </a:rPr>
                        <a:t> severe acute illness, pregnant  females</a:t>
                      </a:r>
                      <a:endParaRPr lang="en-US" sz="2000" b="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latin typeface="Times New Roman" pitchFamily="18" charset="0"/>
                          <a:cs typeface="Times New Roman" pitchFamily="18" charset="0"/>
                        </a:rPr>
                        <a:t>same</a:t>
                      </a:r>
                    </a:p>
                  </a:txBody>
                  <a:tcPr/>
                </a:tc>
              </a:tr>
              <a:tr h="71572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Protection</a:t>
                      </a:r>
                    </a:p>
                  </a:txBody>
                  <a:tcPr/>
                </a:tc>
                <a:tc>
                  <a:txBody>
                    <a:bodyPr/>
                    <a:lstStyle/>
                    <a:p>
                      <a:r>
                        <a:rPr lang="en-US" sz="2000" b="0" dirty="0" smtClean="0">
                          <a:latin typeface="Times New Roman" pitchFamily="18" charset="0"/>
                          <a:cs typeface="Times New Roman" pitchFamily="18" charset="0"/>
                        </a:rPr>
                        <a:t>70%</a:t>
                      </a:r>
                      <a:r>
                        <a:rPr lang="en-US" sz="2000" b="0" baseline="0" dirty="0" smtClean="0">
                          <a:latin typeface="Times New Roman" pitchFamily="18" charset="0"/>
                          <a:cs typeface="Times New Roman" pitchFamily="18" charset="0"/>
                        </a:rPr>
                        <a:t> against cervical cancers</a:t>
                      </a:r>
                      <a:endParaRPr lang="en-US" sz="2000" b="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latin typeface="Times New Roman" pitchFamily="18" charset="0"/>
                          <a:cs typeface="Times New Roman" pitchFamily="18" charset="0"/>
                        </a:rPr>
                        <a:t>70%</a:t>
                      </a:r>
                      <a:r>
                        <a:rPr lang="en-US" sz="2000" b="0" baseline="0" dirty="0" smtClean="0">
                          <a:latin typeface="Times New Roman" pitchFamily="18" charset="0"/>
                          <a:cs typeface="Times New Roman" pitchFamily="18" charset="0"/>
                        </a:rPr>
                        <a:t> against cervical cancers</a:t>
                      </a:r>
                      <a:endParaRPr lang="en-US" sz="2000" b="0" dirty="0">
                        <a:latin typeface="Times New Roman" pitchFamily="18" charset="0"/>
                        <a:cs typeface="Times New Roman" pitchFamily="18" charset="0"/>
                      </a:endParaRPr>
                    </a:p>
                  </a:txBody>
                  <a:tcPr/>
                </a:tc>
              </a:tr>
            </a:tbl>
          </a:graphicData>
        </a:graphic>
      </p:graphicFrame>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normAutofit/>
          </a:bodyPr>
          <a:lstStyle/>
          <a:p>
            <a:pPr algn="l"/>
            <a:r>
              <a:rPr lang="en-US" sz="2800" b="1" dirty="0" smtClean="0">
                <a:solidFill>
                  <a:srgbClr val="FF0000"/>
                </a:solidFill>
                <a:latin typeface="Times New Roman" pitchFamily="18" charset="0"/>
                <a:cs typeface="Times New Roman" pitchFamily="18" charset="0"/>
              </a:rPr>
              <a:t>Malaria vaccine:</a:t>
            </a:r>
            <a:endParaRPr lang="en-US" sz="2800" b="1"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228600" y="1371600"/>
            <a:ext cx="8458200" cy="5257800"/>
          </a:xfrm>
        </p:spPr>
        <p:txBody>
          <a:bodyPr>
            <a:normAutofit lnSpcReduction="10000"/>
          </a:bodyPr>
          <a:lstStyle/>
          <a:p>
            <a:pPr>
              <a:buNone/>
            </a:pPr>
            <a:r>
              <a:rPr lang="en-US" sz="2400" b="1" dirty="0" err="1" smtClean="0">
                <a:solidFill>
                  <a:srgbClr val="FFFF00"/>
                </a:solidFill>
                <a:latin typeface="Times New Roman" pitchFamily="18" charset="0"/>
                <a:cs typeface="Times New Roman" pitchFamily="18" charset="0"/>
              </a:rPr>
              <a:t>Mosquirix</a:t>
            </a:r>
            <a:r>
              <a:rPr lang="en-US" sz="2400" b="1" dirty="0" smtClean="0">
                <a:solidFill>
                  <a:srgbClr val="FFFF00"/>
                </a:solidFill>
                <a:latin typeface="Times New Roman" pitchFamily="18" charset="0"/>
                <a:cs typeface="Times New Roman" pitchFamily="18" charset="0"/>
              </a:rPr>
              <a:t> (RTS,S):</a:t>
            </a:r>
          </a:p>
          <a:p>
            <a:pPr>
              <a:buNone/>
            </a:pPr>
            <a:endParaRPr lang="en-US" sz="2400" b="1" dirty="0" smtClean="0">
              <a:latin typeface="Times New Roman" pitchFamily="18" charset="0"/>
              <a:cs typeface="Times New Roman" pitchFamily="18" charset="0"/>
            </a:endParaRPr>
          </a:p>
          <a:p>
            <a:pPr lvl="1" algn="just">
              <a:lnSpc>
                <a:spcPct val="90000"/>
              </a:lnSpc>
            </a:pPr>
            <a:r>
              <a:rPr lang="en-GB" sz="2400" dirty="0" smtClean="0">
                <a:latin typeface="Times New Roman" pitchFamily="18" charset="0"/>
                <a:cs typeface="Times New Roman" pitchFamily="18" charset="0"/>
              </a:rPr>
              <a:t>Recombinant protein-based virus-like particle malaria antigens</a:t>
            </a:r>
            <a:r>
              <a:rPr lang="en-US" sz="2400" dirty="0" smtClean="0">
                <a:latin typeface="Times New Roman" pitchFamily="18" charset="0"/>
                <a:cs typeface="Times New Roman" pitchFamily="18" charset="0"/>
              </a:rPr>
              <a:t> </a:t>
            </a:r>
            <a:r>
              <a:rPr lang="en-GB" sz="2400" dirty="0" smtClean="0">
                <a:latin typeface="Times New Roman" pitchFamily="18" charset="0"/>
                <a:cs typeface="Times New Roman" pitchFamily="18" charset="0"/>
              </a:rPr>
              <a:t>on Hepatitis B particle</a:t>
            </a:r>
          </a:p>
          <a:p>
            <a:pPr lvl="1" algn="just">
              <a:lnSpc>
                <a:spcPct val="90000"/>
              </a:lnSpc>
            </a:pPr>
            <a:r>
              <a:rPr lang="en-GB" sz="2400" dirty="0" smtClean="0">
                <a:latin typeface="Times New Roman" pitchFamily="18" charset="0"/>
                <a:cs typeface="Times New Roman" pitchFamily="18" charset="0"/>
              </a:rPr>
              <a:t>30% efficacy against clinical malaria, 57% efficacy against severe malaria</a:t>
            </a:r>
          </a:p>
          <a:p>
            <a:pPr lvl="1" algn="just">
              <a:lnSpc>
                <a:spcPct val="90000"/>
              </a:lnSpc>
            </a:pPr>
            <a:r>
              <a:rPr lang="en-US" sz="2400" dirty="0" smtClean="0">
                <a:latin typeface="Times New Roman" pitchFamily="18" charset="0"/>
                <a:cs typeface="Times New Roman" pitchFamily="18" charset="0"/>
              </a:rPr>
              <a:t>RTS,S induces production of </a:t>
            </a:r>
            <a:r>
              <a:rPr lang="en-US" sz="2400" dirty="0" err="1" smtClean="0">
                <a:latin typeface="Times New Roman" pitchFamily="18" charset="0"/>
                <a:cs typeface="Times New Roman" pitchFamily="18" charset="0"/>
              </a:rPr>
              <a:t>Ab’s</a:t>
            </a:r>
            <a:r>
              <a:rPr lang="en-US" sz="2400" dirty="0" smtClean="0">
                <a:latin typeface="Times New Roman" pitchFamily="18" charset="0"/>
                <a:cs typeface="Times New Roman" pitchFamily="18" charset="0"/>
              </a:rPr>
              <a:t> and T cells that interfere with the ability of the malaria parasite to infect humans</a:t>
            </a:r>
          </a:p>
          <a:p>
            <a:pPr lvl="1" algn="just">
              <a:lnSpc>
                <a:spcPct val="90000"/>
              </a:lnSpc>
            </a:pPr>
            <a:r>
              <a:rPr lang="en-US" sz="2400" dirty="0" smtClean="0">
                <a:latin typeface="Times New Roman" pitchFamily="18" charset="0"/>
                <a:cs typeface="Times New Roman" pitchFamily="18" charset="0"/>
              </a:rPr>
              <a:t>Based on normal timelines that could see </a:t>
            </a:r>
            <a:r>
              <a:rPr lang="en-US" sz="2400" dirty="0" err="1" smtClean="0">
                <a:latin typeface="Times New Roman" pitchFamily="18" charset="0"/>
                <a:cs typeface="Times New Roman" pitchFamily="18" charset="0"/>
              </a:rPr>
              <a:t>Mosquirix</a:t>
            </a:r>
            <a:r>
              <a:rPr lang="en-US" sz="2400" dirty="0" smtClean="0">
                <a:latin typeface="Times New Roman" pitchFamily="18" charset="0"/>
                <a:cs typeface="Times New Roman" pitchFamily="18" charset="0"/>
              </a:rPr>
              <a:t> reaching the market in 2012.</a:t>
            </a:r>
          </a:p>
          <a:p>
            <a:pPr lvl="1" algn="just">
              <a:lnSpc>
                <a:spcPct val="90000"/>
              </a:lnSpc>
            </a:pPr>
            <a:r>
              <a:rPr lang="en-US" sz="2400" dirty="0" err="1" smtClean="0">
                <a:latin typeface="Times New Roman" pitchFamily="18" charset="0"/>
                <a:cs typeface="Times New Roman" pitchFamily="18" charset="0"/>
              </a:rPr>
              <a:t>Mosquirix</a:t>
            </a:r>
            <a:r>
              <a:rPr lang="en-US" sz="2400" dirty="0" smtClean="0">
                <a:latin typeface="Times New Roman" pitchFamily="18" charset="0"/>
                <a:cs typeface="Times New Roman" pitchFamily="18" charset="0"/>
              </a:rPr>
              <a:t> vaccine is currently in third - stage clinical trials, GlaxoSmithKline reported.</a:t>
            </a:r>
          </a:p>
          <a:p>
            <a:pPr lvl="1" algn="just">
              <a:lnSpc>
                <a:spcPct val="90000"/>
              </a:lnSpc>
            </a:pPr>
            <a:r>
              <a:rPr lang="en-US" sz="2400" dirty="0" err="1" smtClean="0">
                <a:latin typeface="Times New Roman" pitchFamily="18" charset="0"/>
                <a:cs typeface="Times New Roman" pitchFamily="18" charset="0"/>
              </a:rPr>
              <a:t>Mosquirix</a:t>
            </a:r>
            <a:r>
              <a:rPr lang="en-US" sz="2400" dirty="0" smtClean="0">
                <a:latin typeface="Times New Roman" pitchFamily="18" charset="0"/>
                <a:cs typeface="Times New Roman" pitchFamily="18" charset="0"/>
              </a:rPr>
              <a:t> is being tested in  some 16,000 children and infants at 11 trial sites in seven countries.</a:t>
            </a:r>
          </a:p>
          <a:p>
            <a:pPr lvl="1" algn="just">
              <a:lnSpc>
                <a:spcPct val="90000"/>
              </a:lnSpc>
            </a:pPr>
            <a:endParaRPr lang="en-US" sz="20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6400800" y="152400"/>
            <a:ext cx="2514600" cy="167640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pPr lvl="1" algn="l" rtl="0">
              <a:spcBef>
                <a:spcPct val="0"/>
              </a:spcBef>
            </a:pPr>
            <a:r>
              <a:rPr lang="en-US" sz="2400" b="1" dirty="0" smtClean="0">
                <a:solidFill>
                  <a:srgbClr val="FF0000"/>
                </a:solidFill>
                <a:latin typeface="Times New Roman" pitchFamily="18" charset="0"/>
                <a:cs typeface="Times New Roman" pitchFamily="18" charset="0"/>
              </a:rPr>
              <a:t>Rotavirus vaccine:</a:t>
            </a:r>
            <a:r>
              <a:rPr lang="en-US" sz="2400" b="1" dirty="0" smtClean="0">
                <a:solidFill>
                  <a:schemeClr val="tx1"/>
                </a:solidFill>
                <a:latin typeface="Times New Roman" pitchFamily="18" charset="0"/>
                <a:cs typeface="Times New Roman" pitchFamily="18" charset="0"/>
              </a:rPr>
              <a:t/>
            </a:r>
            <a:br>
              <a:rPr lang="en-US" sz="2400" b="1" dirty="0" smtClean="0">
                <a:solidFill>
                  <a:schemeClr val="tx1"/>
                </a:solidFill>
                <a:latin typeface="Times New Roman" pitchFamily="18" charset="0"/>
                <a:cs typeface="Times New Roman" pitchFamily="18" charset="0"/>
              </a:rPr>
            </a:br>
            <a:endParaRPr lang="en-US" sz="2400" b="1" dirty="0">
              <a:solidFill>
                <a:schemeClr val="tx1"/>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228600" y="1828799"/>
          <a:ext cx="8763000" cy="4876801"/>
        </p:xfrm>
        <a:graphic>
          <a:graphicData uri="http://schemas.openxmlformats.org/drawingml/2006/table">
            <a:tbl>
              <a:tblPr firstRow="1" bandRow="1">
                <a:tableStyleId>{5940675A-B579-460E-94D1-54222C63F5DA}</a:tableStyleId>
              </a:tblPr>
              <a:tblGrid>
                <a:gridCol w="1460500"/>
                <a:gridCol w="3689684"/>
                <a:gridCol w="3612816"/>
              </a:tblGrid>
              <a:tr h="701040">
                <a:tc>
                  <a:txBody>
                    <a:bodyPr/>
                    <a:lstStyle/>
                    <a:p>
                      <a:r>
                        <a:rPr lang="en-US" sz="2000" b="1" dirty="0" smtClean="0">
                          <a:latin typeface="Times New Roman" pitchFamily="18" charset="0"/>
                          <a:cs typeface="Times New Roman" pitchFamily="18" charset="0"/>
                        </a:rPr>
                        <a:t>Vaccine</a:t>
                      </a:r>
                      <a:endParaRPr lang="en-US" sz="2000" b="1" dirty="0">
                        <a:latin typeface="Times New Roman" pitchFamily="18" charset="0"/>
                        <a:cs typeface="Times New Roman" pitchFamily="18" charset="0"/>
                      </a:endParaRPr>
                    </a:p>
                  </a:txBody>
                  <a:tcPr/>
                </a:tc>
                <a:tc>
                  <a:txBody>
                    <a:bodyPr/>
                    <a:lstStyle/>
                    <a:p>
                      <a:r>
                        <a:rPr lang="en-US" sz="2000" b="1" kern="1200" dirty="0" smtClean="0">
                          <a:solidFill>
                            <a:srgbClr val="FFFF00"/>
                          </a:solidFill>
                          <a:latin typeface="Times New Roman" pitchFamily="18" charset="0"/>
                          <a:ea typeface="+mn-ea"/>
                          <a:cs typeface="Times New Roman" pitchFamily="18" charset="0"/>
                        </a:rPr>
                        <a:t>Rotarix</a:t>
                      </a:r>
                      <a:r>
                        <a:rPr lang="en-US" sz="2000" b="1" kern="1200" dirty="0" smtClean="0">
                          <a:solidFill>
                            <a:schemeClr val="tx1"/>
                          </a:solidFill>
                          <a:latin typeface="Times New Roman" pitchFamily="18" charset="0"/>
                          <a:ea typeface="+mn-ea"/>
                          <a:cs typeface="Times New Roman" pitchFamily="18" charset="0"/>
                        </a:rPr>
                        <a:t>™ vaccine(The </a:t>
                      </a:r>
                      <a:r>
                        <a:rPr lang="en-US" sz="2000" b="1" kern="1200" dirty="0" err="1" smtClean="0">
                          <a:solidFill>
                            <a:schemeClr val="tx1"/>
                          </a:solidFill>
                          <a:latin typeface="Times New Roman" pitchFamily="18" charset="0"/>
                          <a:ea typeface="+mn-ea"/>
                          <a:cs typeface="Times New Roman" pitchFamily="18" charset="0"/>
                        </a:rPr>
                        <a:t>monovalent</a:t>
                      </a:r>
                      <a:r>
                        <a:rPr lang="en-US" sz="2000" b="1" kern="1200" dirty="0" smtClean="0">
                          <a:solidFill>
                            <a:schemeClr val="tx1"/>
                          </a:solidFill>
                          <a:latin typeface="Times New Roman" pitchFamily="18" charset="0"/>
                          <a:ea typeface="+mn-ea"/>
                          <a:cs typeface="Times New Roman" pitchFamily="18" charset="0"/>
                        </a:rPr>
                        <a:t> human ) 2007</a:t>
                      </a:r>
                      <a:endParaRPr lang="en-US" sz="2000" dirty="0">
                        <a:latin typeface="Times New Roman" pitchFamily="18" charset="0"/>
                        <a:cs typeface="Times New Roman" pitchFamily="18" charset="0"/>
                      </a:endParaRPr>
                    </a:p>
                  </a:txBody>
                  <a:tcPr/>
                </a:tc>
                <a:tc>
                  <a:txBody>
                    <a:bodyPr/>
                    <a:lstStyle/>
                    <a:p>
                      <a:r>
                        <a:rPr lang="en-US" sz="2000" b="1" kern="1200" dirty="0" smtClean="0">
                          <a:solidFill>
                            <a:srgbClr val="FFFF00"/>
                          </a:solidFill>
                          <a:latin typeface="Times New Roman" pitchFamily="18" charset="0"/>
                          <a:ea typeface="+mn-ea"/>
                          <a:cs typeface="Times New Roman" pitchFamily="18" charset="0"/>
                        </a:rPr>
                        <a:t>RotaTeq</a:t>
                      </a:r>
                      <a:r>
                        <a:rPr lang="en-US" sz="2000" b="1" kern="1200" dirty="0" smtClean="0">
                          <a:solidFill>
                            <a:schemeClr val="tx1"/>
                          </a:solidFill>
                          <a:latin typeface="Times New Roman" pitchFamily="18" charset="0"/>
                          <a:ea typeface="+mn-ea"/>
                          <a:cs typeface="Times New Roman" pitchFamily="18" charset="0"/>
                        </a:rPr>
                        <a:t>™ vaccine(</a:t>
                      </a:r>
                      <a:r>
                        <a:rPr lang="en-US" sz="2000" b="1" kern="1200" dirty="0" err="1" smtClean="0">
                          <a:solidFill>
                            <a:schemeClr val="tx1"/>
                          </a:solidFill>
                          <a:latin typeface="Times New Roman" pitchFamily="18" charset="0"/>
                          <a:ea typeface="+mn-ea"/>
                          <a:cs typeface="Times New Roman" pitchFamily="18" charset="0"/>
                        </a:rPr>
                        <a:t>pentavalent</a:t>
                      </a:r>
                      <a:r>
                        <a:rPr lang="en-US" sz="2000" b="1" kern="1200" dirty="0" smtClean="0">
                          <a:solidFill>
                            <a:schemeClr val="tx1"/>
                          </a:solidFill>
                          <a:latin typeface="Times New Roman" pitchFamily="18" charset="0"/>
                          <a:ea typeface="+mn-ea"/>
                          <a:cs typeface="Times New Roman" pitchFamily="18" charset="0"/>
                        </a:rPr>
                        <a:t> bovine–human)</a:t>
                      </a:r>
                      <a:r>
                        <a:rPr lang="en-US" sz="2000" b="1" kern="1200" baseline="0" dirty="0" smtClean="0">
                          <a:solidFill>
                            <a:schemeClr val="tx1"/>
                          </a:solidFill>
                          <a:latin typeface="Times New Roman" pitchFamily="18" charset="0"/>
                          <a:ea typeface="+mn-ea"/>
                          <a:cs typeface="Times New Roman" pitchFamily="18" charset="0"/>
                        </a:rPr>
                        <a:t> </a:t>
                      </a:r>
                      <a:r>
                        <a:rPr lang="en-US" sz="2000" b="1" kern="1200" dirty="0" smtClean="0">
                          <a:solidFill>
                            <a:schemeClr val="tx1"/>
                          </a:solidFill>
                          <a:latin typeface="Times New Roman" pitchFamily="18" charset="0"/>
                          <a:ea typeface="+mn-ea"/>
                          <a:cs typeface="Times New Roman" pitchFamily="18" charset="0"/>
                        </a:rPr>
                        <a:t>05-06</a:t>
                      </a:r>
                      <a:endParaRPr lang="en-US" sz="2000" dirty="0">
                        <a:latin typeface="Times New Roman" pitchFamily="18" charset="0"/>
                        <a:cs typeface="Times New Roman" pitchFamily="18" charset="0"/>
                      </a:endParaRPr>
                    </a:p>
                  </a:txBody>
                  <a:tcPr/>
                </a:tc>
              </a:tr>
              <a:tr h="701040">
                <a:tc>
                  <a:txBody>
                    <a:bodyPr/>
                    <a:lstStyle/>
                    <a:p>
                      <a:r>
                        <a:rPr lang="en-US" sz="2000" b="1" dirty="0" smtClean="0">
                          <a:latin typeface="Times New Roman" pitchFamily="18" charset="0"/>
                          <a:cs typeface="Times New Roman" pitchFamily="18" charset="0"/>
                        </a:rPr>
                        <a:t>Indications/Age</a:t>
                      </a:r>
                      <a:endParaRPr lang="en-US" sz="2000" b="1"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tx1"/>
                          </a:solidFill>
                          <a:latin typeface="Times New Roman" pitchFamily="18" charset="0"/>
                          <a:ea typeface="+mn-ea"/>
                          <a:cs typeface="Times New Roman" pitchFamily="18" charset="0"/>
                        </a:rPr>
                        <a:t> Infants 2 and 4 months of age.</a:t>
                      </a:r>
                      <a:endParaRPr lang="en-US" sz="2000" dirty="0">
                        <a:latin typeface="Times New Roman" pitchFamily="18" charset="0"/>
                        <a:cs typeface="Times New Roman" pitchFamily="18" charset="0"/>
                      </a:endParaRPr>
                    </a:p>
                  </a:txBody>
                  <a:tcPr/>
                </a:tc>
                <a:tc>
                  <a:txBody>
                    <a:bodyPr/>
                    <a:lstStyle/>
                    <a:p>
                      <a:r>
                        <a:rPr lang="en-US" sz="2000" dirty="0" smtClean="0">
                          <a:latin typeface="Times New Roman" pitchFamily="18" charset="0"/>
                          <a:cs typeface="Times New Roman" pitchFamily="18" charset="0"/>
                        </a:rPr>
                        <a:t>Infants</a:t>
                      </a:r>
                      <a:r>
                        <a:rPr lang="en-US" sz="2000" kern="1200" dirty="0" smtClean="0">
                          <a:solidFill>
                            <a:schemeClr val="tx1"/>
                          </a:solidFill>
                          <a:latin typeface="Times New Roman" pitchFamily="18" charset="0"/>
                          <a:ea typeface="+mn-ea"/>
                          <a:cs typeface="Times New Roman" pitchFamily="18" charset="0"/>
                        </a:rPr>
                        <a:t>2, 4 and 6 months</a:t>
                      </a:r>
                      <a:r>
                        <a:rPr lang="en-US" sz="2000" kern="1200" baseline="0" dirty="0" smtClean="0">
                          <a:solidFill>
                            <a:schemeClr val="tx1"/>
                          </a:solidFill>
                          <a:latin typeface="Times New Roman" pitchFamily="18" charset="0"/>
                          <a:ea typeface="+mn-ea"/>
                          <a:cs typeface="Times New Roman" pitchFamily="18" charset="0"/>
                        </a:rPr>
                        <a:t> of age</a:t>
                      </a:r>
                      <a:endParaRPr lang="en-US" sz="2000" dirty="0">
                        <a:latin typeface="Times New Roman" pitchFamily="18" charset="0"/>
                        <a:cs typeface="Times New Roman" pitchFamily="18" charset="0"/>
                      </a:endParaRPr>
                    </a:p>
                  </a:txBody>
                  <a:tcPr/>
                </a:tc>
              </a:tr>
              <a:tr h="396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Route</a:t>
                      </a:r>
                    </a:p>
                  </a:txBody>
                  <a:tcPr/>
                </a:tc>
                <a:tc>
                  <a:txBody>
                    <a:bodyPr/>
                    <a:lstStyle/>
                    <a:p>
                      <a:r>
                        <a:rPr lang="en-US" sz="2000" dirty="0" smtClean="0">
                          <a:latin typeface="Times New Roman" pitchFamily="18" charset="0"/>
                          <a:cs typeface="Times New Roman" pitchFamily="18" charset="0"/>
                        </a:rPr>
                        <a:t>Orally 2 doses</a:t>
                      </a:r>
                      <a:endParaRPr lang="en-US" sz="2000" dirty="0">
                        <a:latin typeface="Times New Roman" pitchFamily="18" charset="0"/>
                        <a:cs typeface="Times New Roman" pitchFamily="18" charset="0"/>
                      </a:endParaRPr>
                    </a:p>
                  </a:txBody>
                  <a:tcPr/>
                </a:tc>
                <a:tc>
                  <a:txBody>
                    <a:bodyPr/>
                    <a:lstStyle/>
                    <a:p>
                      <a:r>
                        <a:rPr lang="en-US" sz="2000" dirty="0" smtClean="0">
                          <a:latin typeface="Times New Roman" pitchFamily="18" charset="0"/>
                          <a:cs typeface="Times New Roman" pitchFamily="18" charset="0"/>
                        </a:rPr>
                        <a:t>Orally 3 doses</a:t>
                      </a:r>
                      <a:endParaRPr lang="en-US" sz="2000" dirty="0">
                        <a:latin typeface="Times New Roman" pitchFamily="18" charset="0"/>
                        <a:cs typeface="Times New Roman" pitchFamily="18" charset="0"/>
                      </a:endParaRPr>
                    </a:p>
                  </a:txBody>
                  <a:tcPr/>
                </a:tc>
              </a:tr>
              <a:tr h="1005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Schedule</a:t>
                      </a:r>
                    </a:p>
                  </a:txBody>
                  <a:tcPr/>
                </a:tc>
                <a:tc>
                  <a:txBody>
                    <a:bodyPr/>
                    <a:lstStyle/>
                    <a:p>
                      <a:r>
                        <a:rPr lang="en-US" sz="2000" dirty="0" smtClean="0">
                          <a:latin typeface="Times New Roman" pitchFamily="18" charset="0"/>
                          <a:cs typeface="Times New Roman" pitchFamily="18" charset="0"/>
                        </a:rPr>
                        <a:t>1</a:t>
                      </a:r>
                      <a:r>
                        <a:rPr lang="en-US" sz="2000" baseline="30000" dirty="0" smtClean="0">
                          <a:latin typeface="Times New Roman" pitchFamily="18" charset="0"/>
                          <a:cs typeface="Times New Roman" pitchFamily="18" charset="0"/>
                        </a:rPr>
                        <a:t>st</a:t>
                      </a:r>
                      <a:r>
                        <a:rPr lang="en-US" sz="2000" dirty="0" smtClean="0">
                          <a:latin typeface="Times New Roman" pitchFamily="18" charset="0"/>
                          <a:cs typeface="Times New Roman" pitchFamily="18" charset="0"/>
                        </a:rPr>
                        <a:t> dose at 6wks&amp;2</a:t>
                      </a:r>
                      <a:r>
                        <a:rPr lang="en-US" sz="2000" baseline="30000" dirty="0" smtClean="0">
                          <a:latin typeface="Times New Roman" pitchFamily="18" charset="0"/>
                          <a:cs typeface="Times New Roman" pitchFamily="18" charset="0"/>
                        </a:rPr>
                        <a:t>nd</a:t>
                      </a:r>
                      <a:r>
                        <a:rPr lang="en-US" sz="2000" dirty="0" smtClean="0">
                          <a:latin typeface="Times New Roman" pitchFamily="18" charset="0"/>
                          <a:cs typeface="Times New Roman" pitchFamily="18" charset="0"/>
                        </a:rPr>
                        <a:t> at 16wks.Interval</a:t>
                      </a:r>
                      <a:r>
                        <a:rPr lang="en-US" sz="2000" baseline="0" dirty="0" smtClean="0">
                          <a:latin typeface="Times New Roman" pitchFamily="18" charset="0"/>
                          <a:cs typeface="Times New Roman" pitchFamily="18" charset="0"/>
                        </a:rPr>
                        <a:t> bet 2doses at least 4wks</a:t>
                      </a:r>
                      <a:endParaRPr lang="en-US" sz="2000" dirty="0">
                        <a:latin typeface="Times New Roman" pitchFamily="18" charset="0"/>
                        <a:cs typeface="Times New Roman" pitchFamily="18" charset="0"/>
                      </a:endParaRPr>
                    </a:p>
                  </a:txBody>
                  <a:tcPr/>
                </a:tc>
                <a:tc>
                  <a:txBody>
                    <a:bodyPr/>
                    <a:lstStyle/>
                    <a:p>
                      <a:r>
                        <a:rPr lang="en-US" sz="2000" dirty="0" smtClean="0">
                          <a:latin typeface="Times New Roman" pitchFamily="18" charset="0"/>
                          <a:cs typeface="Times New Roman" pitchFamily="18" charset="0"/>
                        </a:rPr>
                        <a:t>1</a:t>
                      </a:r>
                      <a:r>
                        <a:rPr lang="en-US" sz="2000" baseline="30000" dirty="0" smtClean="0">
                          <a:latin typeface="Times New Roman" pitchFamily="18" charset="0"/>
                          <a:cs typeface="Times New Roman" pitchFamily="18" charset="0"/>
                        </a:rPr>
                        <a:t>st</a:t>
                      </a:r>
                      <a:r>
                        <a:rPr lang="en-US" sz="2000" dirty="0" smtClean="0">
                          <a:latin typeface="Times New Roman" pitchFamily="18" charset="0"/>
                          <a:cs typeface="Times New Roman" pitchFamily="18" charset="0"/>
                        </a:rPr>
                        <a:t> dose at 6-12wks and 2</a:t>
                      </a:r>
                      <a:r>
                        <a:rPr lang="en-US" sz="2000" baseline="30000" dirty="0" smtClean="0">
                          <a:latin typeface="Times New Roman" pitchFamily="18" charset="0"/>
                          <a:cs typeface="Times New Roman" pitchFamily="18" charset="0"/>
                        </a:rPr>
                        <a:t>nd</a:t>
                      </a:r>
                      <a:r>
                        <a:rPr lang="en-US" sz="2000" dirty="0" smtClean="0">
                          <a:latin typeface="Times New Roman" pitchFamily="18" charset="0"/>
                          <a:cs typeface="Times New Roman" pitchFamily="18" charset="0"/>
                        </a:rPr>
                        <a:t>,3</a:t>
                      </a:r>
                      <a:r>
                        <a:rPr lang="en-US" sz="2000" baseline="30000" dirty="0" smtClean="0">
                          <a:latin typeface="Times New Roman" pitchFamily="18" charset="0"/>
                          <a:cs typeface="Times New Roman" pitchFamily="18" charset="0"/>
                        </a:rPr>
                        <a:t>rd</a:t>
                      </a:r>
                      <a:r>
                        <a:rPr lang="en-US" sz="2000" dirty="0" smtClean="0">
                          <a:latin typeface="Times New Roman" pitchFamily="18" charset="0"/>
                          <a:cs typeface="Times New Roman" pitchFamily="18" charset="0"/>
                        </a:rPr>
                        <a:t> doses at an interval of 4-10wks</a:t>
                      </a:r>
                      <a:endParaRPr lang="en-US" sz="2000" dirty="0">
                        <a:latin typeface="Times New Roman" pitchFamily="18" charset="0"/>
                        <a:cs typeface="Times New Roman" pitchFamily="18" charset="0"/>
                      </a:endParaRPr>
                    </a:p>
                  </a:txBody>
                  <a:tcPr/>
                </a:tc>
              </a:tr>
              <a:tr h="1005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Side effects</a:t>
                      </a:r>
                    </a:p>
                  </a:txBody>
                  <a:tcPr/>
                </a:tc>
                <a:tc>
                  <a:txBody>
                    <a:bodyPr/>
                    <a:lstStyle/>
                    <a:p>
                      <a:r>
                        <a:rPr lang="en-US" sz="2000" kern="1200" dirty="0" smtClean="0">
                          <a:solidFill>
                            <a:schemeClr val="tx1"/>
                          </a:solidFill>
                          <a:latin typeface="Times New Roman" pitchFamily="18" charset="0"/>
                          <a:ea typeface="+mn-ea"/>
                          <a:cs typeface="Times New Roman" pitchFamily="18" charset="0"/>
                        </a:rPr>
                        <a:t>Mild &amp; transient symptoms of</a:t>
                      </a:r>
                      <a:r>
                        <a:rPr lang="en-US" sz="2000" kern="1200" baseline="0" dirty="0" smtClean="0">
                          <a:solidFill>
                            <a:schemeClr val="tx1"/>
                          </a:solidFill>
                          <a:latin typeface="Times New Roman" pitchFamily="18" charset="0"/>
                          <a:ea typeface="+mn-ea"/>
                          <a:cs typeface="Times New Roman" pitchFamily="18" charset="0"/>
                        </a:rPr>
                        <a:t> </a:t>
                      </a:r>
                      <a:r>
                        <a:rPr lang="en-US" sz="2000" kern="1200" dirty="0" smtClean="0">
                          <a:solidFill>
                            <a:schemeClr val="tx1"/>
                          </a:solidFill>
                          <a:latin typeface="Times New Roman" pitchFamily="18" charset="0"/>
                          <a:ea typeface="+mn-ea"/>
                          <a:cs typeface="Times New Roman" pitchFamily="18" charset="0"/>
                        </a:rPr>
                        <a:t>gastrointestinal or respiratory tract </a:t>
                      </a:r>
                      <a:endParaRPr lang="en-US" sz="200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tx1"/>
                          </a:solidFill>
                          <a:latin typeface="Times New Roman" pitchFamily="18" charset="0"/>
                          <a:ea typeface="+mn-ea"/>
                          <a:cs typeface="Times New Roman" pitchFamily="18" charset="0"/>
                        </a:rPr>
                        <a:t>Mild &amp; transient symptoms of</a:t>
                      </a:r>
                      <a:r>
                        <a:rPr lang="en-US" sz="2000" kern="1200" baseline="0" dirty="0" smtClean="0">
                          <a:solidFill>
                            <a:schemeClr val="tx1"/>
                          </a:solidFill>
                          <a:latin typeface="Times New Roman" pitchFamily="18" charset="0"/>
                          <a:ea typeface="+mn-ea"/>
                          <a:cs typeface="Times New Roman" pitchFamily="18" charset="0"/>
                        </a:rPr>
                        <a:t> </a:t>
                      </a:r>
                      <a:r>
                        <a:rPr lang="en-US" sz="2000" kern="1200" dirty="0" smtClean="0">
                          <a:solidFill>
                            <a:schemeClr val="tx1"/>
                          </a:solidFill>
                          <a:latin typeface="Times New Roman" pitchFamily="18" charset="0"/>
                          <a:ea typeface="+mn-ea"/>
                          <a:cs typeface="Times New Roman" pitchFamily="18" charset="0"/>
                        </a:rPr>
                        <a:t>gastrointestinal or respiratory tract </a:t>
                      </a:r>
                      <a:endParaRPr lang="en-US" sz="2000" dirty="0">
                        <a:latin typeface="Times New Roman" pitchFamily="18" charset="0"/>
                        <a:cs typeface="Times New Roman" pitchFamily="18" charset="0"/>
                      </a:endParaRPr>
                    </a:p>
                  </a:txBody>
                  <a:tcPr/>
                </a:tc>
              </a:tr>
              <a:tr h="10668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Contra indications</a:t>
                      </a:r>
                    </a:p>
                  </a:txBody>
                  <a:tcPr/>
                </a:tc>
                <a:tc>
                  <a:txBody>
                    <a:bodyPr/>
                    <a:lstStyle/>
                    <a:p>
                      <a:r>
                        <a:rPr lang="en-US" sz="2000" kern="1200" dirty="0" smtClean="0">
                          <a:solidFill>
                            <a:schemeClr val="tx1"/>
                          </a:solidFill>
                          <a:latin typeface="Times New Roman" pitchFamily="18" charset="0"/>
                          <a:ea typeface="+mn-ea"/>
                          <a:cs typeface="Times New Roman" pitchFamily="18" charset="0"/>
                        </a:rPr>
                        <a:t>Hypersensitivity, history of intussusception or intestinal malformations AGE febrile illness</a:t>
                      </a:r>
                      <a:endParaRPr lang="en-US" sz="2000" dirty="0">
                        <a:latin typeface="Times New Roman" pitchFamily="18" charset="0"/>
                        <a:cs typeface="Times New Roman" pitchFamily="18" charset="0"/>
                      </a:endParaRPr>
                    </a:p>
                  </a:txBody>
                  <a:tcPr/>
                </a:tc>
                <a:tc>
                  <a:txBody>
                    <a:bodyPr/>
                    <a:lstStyle/>
                    <a:p>
                      <a:r>
                        <a:rPr lang="en-US" sz="2000" kern="1200" dirty="0" smtClean="0">
                          <a:solidFill>
                            <a:schemeClr val="tx1"/>
                          </a:solidFill>
                          <a:latin typeface="Times New Roman" pitchFamily="18" charset="0"/>
                          <a:ea typeface="+mn-ea"/>
                          <a:cs typeface="Times New Roman" pitchFamily="18" charset="0"/>
                        </a:rPr>
                        <a:t>Hypersensitivity, history of intussusception or intestinal malformations AGE, febrile ill</a:t>
                      </a:r>
                      <a:endParaRPr lang="en-US" sz="2000" dirty="0">
                        <a:latin typeface="Times New Roman" pitchFamily="18" charset="0"/>
                        <a:cs typeface="Times New Roman" pitchFamily="18" charset="0"/>
                      </a:endParaRPr>
                    </a:p>
                  </a:txBody>
                  <a:tcPr/>
                </a:tc>
              </a:tr>
            </a:tbl>
          </a:graphicData>
        </a:graphic>
      </p:graphicFrame>
      <p:pic>
        <p:nvPicPr>
          <p:cNvPr id="5" name="Picture 2"/>
          <p:cNvPicPr>
            <a:picLocks noChangeAspect="1" noChangeArrowheads="1"/>
          </p:cNvPicPr>
          <p:nvPr/>
        </p:nvPicPr>
        <p:blipFill>
          <a:blip r:embed="rId3" cstate="print"/>
          <a:srcRect l="18763" t="28622" r="50947" b="12452"/>
          <a:stretch>
            <a:fillRect/>
          </a:stretch>
        </p:blipFill>
        <p:spPr bwMode="auto">
          <a:xfrm>
            <a:off x="6172200" y="127559"/>
            <a:ext cx="2819399" cy="1625041"/>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normAutofit/>
          </a:bodyPr>
          <a:lstStyle/>
          <a:p>
            <a:pPr algn="l"/>
            <a:r>
              <a:rPr lang="en-US" sz="2800" b="1" dirty="0" smtClean="0">
                <a:solidFill>
                  <a:srgbClr val="FF0000"/>
                </a:solidFill>
                <a:latin typeface="Times New Roman" pitchFamily="18" charset="0"/>
                <a:cs typeface="Times New Roman" pitchFamily="18" charset="0"/>
              </a:rPr>
              <a:t>Cholera vaccine:</a:t>
            </a:r>
            <a:endParaRPr lang="en-US" sz="2800" b="1" dirty="0">
              <a:solidFill>
                <a:srgbClr val="FF0000"/>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228600" y="1241649"/>
          <a:ext cx="8763000" cy="5410253"/>
        </p:xfrm>
        <a:graphic>
          <a:graphicData uri="http://schemas.openxmlformats.org/drawingml/2006/table">
            <a:tbl>
              <a:tblPr firstRow="1" bandRow="1">
                <a:tableStyleId>{5940675A-B579-460E-94D1-54222C63F5DA}</a:tableStyleId>
              </a:tblPr>
              <a:tblGrid>
                <a:gridCol w="2210487"/>
                <a:gridCol w="6552513"/>
              </a:tblGrid>
              <a:tr h="984209">
                <a:tc>
                  <a:txBody>
                    <a:bodyPr/>
                    <a:lstStyle/>
                    <a:p>
                      <a:r>
                        <a:rPr lang="en-US" sz="2000" b="1" dirty="0" smtClean="0">
                          <a:latin typeface="Times New Roman" pitchFamily="18" charset="0"/>
                          <a:cs typeface="Times New Roman" pitchFamily="18" charset="0"/>
                        </a:rPr>
                        <a:t>Vaccine</a:t>
                      </a:r>
                      <a:endParaRPr lang="en-US" sz="2000" b="1"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Killed whole-cell  vaccine </a:t>
                      </a:r>
                      <a:r>
                        <a:rPr lang="en-US" sz="2000" b="1" dirty="0" smtClean="0">
                          <a:solidFill>
                            <a:srgbClr val="FFFF00"/>
                          </a:solidFill>
                          <a:latin typeface="Times New Roman" pitchFamily="18" charset="0"/>
                          <a:cs typeface="Times New Roman" pitchFamily="18" charset="0"/>
                        </a:rPr>
                        <a:t>DUKORAL</a:t>
                      </a:r>
                      <a:r>
                        <a:rPr lang="en-US" sz="2000" b="1" dirty="0" smtClean="0">
                          <a:latin typeface="Times New Roman" pitchFamily="18" charset="0"/>
                          <a:cs typeface="Times New Roman" pitchFamily="18" charset="0"/>
                        </a:rPr>
                        <a:t>, 2004</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 (</a:t>
                      </a:r>
                      <a:r>
                        <a:rPr lang="en-US" sz="2000" b="1" dirty="0" err="1" smtClean="0">
                          <a:latin typeface="Times New Roman" pitchFamily="18" charset="0"/>
                          <a:cs typeface="Times New Roman" pitchFamily="18" charset="0"/>
                        </a:rPr>
                        <a:t>cholerae</a:t>
                      </a:r>
                      <a:r>
                        <a:rPr lang="en-US" sz="2000" b="1" dirty="0" smtClean="0">
                          <a:latin typeface="Times New Roman" pitchFamily="18" charset="0"/>
                          <a:cs typeface="Times New Roman" pitchFamily="18" charset="0"/>
                        </a:rPr>
                        <a:t> 01 in combination with</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 recombinant B-sub unit of cholera toxin)</a:t>
                      </a:r>
                      <a:endParaRPr lang="en-US" sz="2000" dirty="0">
                        <a:latin typeface="Times New Roman" pitchFamily="18" charset="0"/>
                        <a:cs typeface="Times New Roman" pitchFamily="18" charset="0"/>
                      </a:endParaRPr>
                    </a:p>
                  </a:txBody>
                  <a:tcPr/>
                </a:tc>
              </a:tr>
              <a:tr h="1209345">
                <a:tc>
                  <a:txBody>
                    <a:bodyPr/>
                    <a:lstStyle/>
                    <a:p>
                      <a:r>
                        <a:rPr lang="en-US" sz="2000" b="1" dirty="0" smtClean="0">
                          <a:latin typeface="Times New Roman" pitchFamily="18" charset="0"/>
                          <a:cs typeface="Times New Roman" pitchFamily="18" charset="0"/>
                        </a:rPr>
                        <a:t>Indications/Age</a:t>
                      </a:r>
                      <a:endParaRPr lang="en-US" sz="2000" b="1" dirty="0">
                        <a:latin typeface="Times New Roman" pitchFamily="18" charset="0"/>
                        <a:cs typeface="Times New Roman" pitchFamily="18" charset="0"/>
                      </a:endParaRPr>
                    </a:p>
                  </a:txBody>
                  <a:tcPr/>
                </a:tc>
                <a:tc>
                  <a:txBody>
                    <a:bodyPr/>
                    <a:lstStyle/>
                    <a:p>
                      <a:pPr eaLnBrk="1" hangingPunct="1">
                        <a:lnSpc>
                          <a:spcPct val="90000"/>
                        </a:lnSpc>
                      </a:pPr>
                      <a:r>
                        <a:rPr lang="en-US" sz="2000" dirty="0" smtClean="0">
                          <a:latin typeface="Times New Roman" pitchFamily="18" charset="0"/>
                          <a:cs typeface="Times New Roman" pitchFamily="18" charset="0"/>
                        </a:rPr>
                        <a:t>Travellers , Aid workers assisting in disaster relief or refugee camps, travelling to remote regions with limited access to medical care, risk travellers with underlying gastrointestinal illness or immune suppression  &gt;2yrs of age</a:t>
                      </a:r>
                      <a:endParaRPr lang="en-US" sz="2000" dirty="0">
                        <a:latin typeface="Times New Roman" pitchFamily="18" charset="0"/>
                        <a:cs typeface="Times New Roman" pitchFamily="18" charset="0"/>
                      </a:endParaRPr>
                    </a:p>
                  </a:txBody>
                  <a:tcPr/>
                </a:tc>
              </a:tr>
              <a:tr h="38771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Dose &amp; route</a:t>
                      </a:r>
                    </a:p>
                  </a:txBody>
                  <a:tcPr/>
                </a:tc>
                <a:tc>
                  <a:txBody>
                    <a:bodyPr/>
                    <a:lstStyle/>
                    <a:p>
                      <a:r>
                        <a:rPr lang="en-US" sz="2000" dirty="0" smtClean="0">
                          <a:latin typeface="Times New Roman" pitchFamily="18" charset="0"/>
                          <a:cs typeface="Times New Roman" pitchFamily="18" charset="0"/>
                        </a:rPr>
                        <a:t>2doses orally</a:t>
                      </a:r>
                      <a:endParaRPr lang="en-US" sz="2000" dirty="0">
                        <a:latin typeface="Times New Roman" pitchFamily="18" charset="0"/>
                        <a:cs typeface="Times New Roman" pitchFamily="18" charset="0"/>
                      </a:endParaRPr>
                    </a:p>
                  </a:txBody>
                  <a:tcPr/>
                </a:tc>
              </a:tr>
              <a:tr h="6859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Schedule</a:t>
                      </a:r>
                    </a:p>
                  </a:txBody>
                  <a:tcPr/>
                </a:tc>
                <a:tc>
                  <a:txBody>
                    <a:bodyPr/>
                    <a:lstStyle/>
                    <a:p>
                      <a:r>
                        <a:rPr lang="en-US" sz="2000" baseline="0" dirty="0" smtClean="0">
                          <a:latin typeface="Times New Roman" pitchFamily="18" charset="0"/>
                          <a:cs typeface="Times New Roman" pitchFamily="18" charset="0"/>
                        </a:rPr>
                        <a:t>1wk apart </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baseline="0" dirty="0" smtClean="0">
                          <a:solidFill>
                            <a:schemeClr val="tx1"/>
                          </a:solidFill>
                          <a:latin typeface="Times New Roman" pitchFamily="18" charset="0"/>
                          <a:ea typeface="+mn-ea"/>
                          <a:cs typeface="Times New Roman" pitchFamily="18" charset="0"/>
                        </a:rPr>
                        <a:t>3 weeks before departure</a:t>
                      </a:r>
                      <a:endParaRPr lang="en-US" sz="2000" dirty="0">
                        <a:latin typeface="Times New Roman" pitchFamily="18" charset="0"/>
                        <a:cs typeface="Times New Roman" pitchFamily="18" charset="0"/>
                      </a:endParaRPr>
                    </a:p>
                  </a:txBody>
                  <a:tcPr/>
                </a:tc>
              </a:tr>
              <a:tr h="38771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Side effects</a:t>
                      </a:r>
                    </a:p>
                  </a:txBody>
                  <a:tcPr/>
                </a:tc>
                <a:tc>
                  <a:txBody>
                    <a:bodyPr/>
                    <a:lstStyle/>
                    <a:p>
                      <a:r>
                        <a:rPr lang="en-US" sz="2000" dirty="0" smtClean="0">
                          <a:latin typeface="Times New Roman" pitchFamily="18" charset="0"/>
                          <a:cs typeface="Times New Roman" pitchFamily="18" charset="0"/>
                        </a:rPr>
                        <a:t>None</a:t>
                      </a:r>
                      <a:endParaRPr lang="en-US" sz="2000" dirty="0">
                        <a:latin typeface="Times New Roman" pitchFamily="18" charset="0"/>
                        <a:cs typeface="Times New Roman" pitchFamily="18" charset="0"/>
                      </a:endParaRPr>
                    </a:p>
                  </a:txBody>
                  <a:tcPr/>
                </a:tc>
              </a:tr>
              <a:tr h="4736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Contraindications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baseline="0" dirty="0" smtClean="0">
                          <a:solidFill>
                            <a:schemeClr val="tx1"/>
                          </a:solidFill>
                          <a:latin typeface="Times New Roman" pitchFamily="18" charset="0"/>
                          <a:ea typeface="+mn-ea"/>
                          <a:cs typeface="Times New Roman" pitchFamily="18" charset="0"/>
                        </a:rPr>
                        <a:t>Hypersensitivity to previous dose</a:t>
                      </a:r>
                      <a:endParaRPr lang="en-US" sz="2000" dirty="0">
                        <a:latin typeface="Times New Roman" pitchFamily="18" charset="0"/>
                        <a:cs typeface="Times New Roman" pitchFamily="18" charset="0"/>
                      </a:endParaRPr>
                    </a:p>
                  </a:txBody>
                  <a:tcPr/>
                </a:tc>
              </a:tr>
              <a:tr h="12278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Protection</a:t>
                      </a:r>
                    </a:p>
                  </a:txBody>
                  <a:tcPr/>
                </a:tc>
                <a:tc>
                  <a:txBody>
                    <a:bodyPr/>
                    <a:lstStyle/>
                    <a:p>
                      <a:pPr algn="just"/>
                      <a:r>
                        <a:rPr lang="en-US" sz="2000" kern="1200" baseline="0" dirty="0" smtClean="0">
                          <a:solidFill>
                            <a:schemeClr val="tx1"/>
                          </a:solidFill>
                          <a:latin typeface="Times New Roman" pitchFamily="18" charset="0"/>
                          <a:ea typeface="+mn-ea"/>
                          <a:cs typeface="Times New Roman" pitchFamily="18" charset="0"/>
                        </a:rPr>
                        <a:t>(85–90%) protection for 6 months after the second dose. Protection declines rapidly in young children after 6 months, but remains as high as 62% in adult vaccine recipients.</a:t>
                      </a:r>
                      <a:endParaRPr lang="en-US" sz="2000" dirty="0">
                        <a:latin typeface="Times New Roman" pitchFamily="18" charset="0"/>
                        <a:cs typeface="Times New Roman" pitchFamily="18" charset="0"/>
                      </a:endParaRPr>
                    </a:p>
                  </a:txBody>
                  <a:tcPr/>
                </a:tc>
              </a:tr>
            </a:tbl>
          </a:graphicData>
        </a:graphic>
      </p:graphicFrame>
      <p:pic>
        <p:nvPicPr>
          <p:cNvPr id="5" name="Picture 2"/>
          <p:cNvPicPr>
            <a:picLocks noChangeAspect="1" noChangeArrowheads="1"/>
          </p:cNvPicPr>
          <p:nvPr/>
        </p:nvPicPr>
        <p:blipFill>
          <a:blip r:embed="rId3" cstate="print"/>
          <a:srcRect l="54733" t="26938" r="19710" b="19186"/>
          <a:stretch>
            <a:fillRect/>
          </a:stretch>
        </p:blipFill>
        <p:spPr bwMode="auto">
          <a:xfrm>
            <a:off x="7315200" y="152400"/>
            <a:ext cx="1688306" cy="205740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normAutofit/>
          </a:bodyPr>
          <a:lstStyle/>
          <a:p>
            <a:pPr algn="l"/>
            <a:r>
              <a:rPr lang="en-US" sz="2800" b="1" dirty="0" smtClean="0">
                <a:solidFill>
                  <a:srgbClr val="FF0000"/>
                </a:solidFill>
                <a:latin typeface="Times New Roman" pitchFamily="18" charset="0"/>
                <a:cs typeface="Times New Roman" pitchFamily="18" charset="0"/>
              </a:rPr>
              <a:t>Cholera vaccine:</a:t>
            </a:r>
            <a:endParaRPr lang="en-US" sz="2800" b="1" dirty="0">
              <a:solidFill>
                <a:srgbClr val="FF0000"/>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228600" y="1241649"/>
          <a:ext cx="8763000" cy="4830426"/>
        </p:xfrm>
        <a:graphic>
          <a:graphicData uri="http://schemas.openxmlformats.org/drawingml/2006/table">
            <a:tbl>
              <a:tblPr firstRow="1" bandRow="1">
                <a:tableStyleId>{5940675A-B579-460E-94D1-54222C63F5DA}</a:tableStyleId>
              </a:tblPr>
              <a:tblGrid>
                <a:gridCol w="2210487"/>
                <a:gridCol w="6552513"/>
              </a:tblGrid>
              <a:tr h="984209">
                <a:tc>
                  <a:txBody>
                    <a:bodyPr/>
                    <a:lstStyle/>
                    <a:p>
                      <a:r>
                        <a:rPr lang="en-US" sz="2000" b="1" dirty="0" smtClean="0">
                          <a:latin typeface="Times New Roman" pitchFamily="18" charset="0"/>
                          <a:cs typeface="Times New Roman" pitchFamily="18" charset="0"/>
                        </a:rPr>
                        <a:t>Vaccine</a:t>
                      </a:r>
                      <a:endParaRPr lang="en-US" sz="2000" b="1" dirty="0">
                        <a:latin typeface="Times New Roman" pitchFamily="18" charset="0"/>
                        <a:cs typeface="Times New Roman" pitchFamily="18" charset="0"/>
                      </a:endParaRPr>
                    </a:p>
                  </a:txBody>
                  <a:tcPr/>
                </a:tc>
                <a:tc>
                  <a:txBody>
                    <a:bodyPr/>
                    <a:lstStyle/>
                    <a:p>
                      <a:r>
                        <a:rPr lang="en-IN" sz="2000" kern="1200" baseline="0" dirty="0" err="1" smtClean="0">
                          <a:solidFill>
                            <a:srgbClr val="FFFF00"/>
                          </a:solidFill>
                          <a:latin typeface="Times New Roman" pitchFamily="18" charset="0"/>
                          <a:ea typeface="+mn-ea"/>
                          <a:cs typeface="Times New Roman" pitchFamily="18" charset="0"/>
                        </a:rPr>
                        <a:t>Shanchol</a:t>
                      </a:r>
                      <a:r>
                        <a:rPr lang="en-IN" sz="2000" kern="1200" baseline="0" dirty="0" smtClean="0">
                          <a:solidFill>
                            <a:schemeClr val="tx1"/>
                          </a:solidFill>
                          <a:latin typeface="Times New Roman" pitchFamily="18" charset="0"/>
                          <a:ea typeface="+mn-ea"/>
                          <a:cs typeface="Times New Roman" pitchFamily="18" charset="0"/>
                        </a:rPr>
                        <a:t> and </a:t>
                      </a:r>
                      <a:r>
                        <a:rPr lang="en-IN" sz="2000" kern="1200" baseline="0" dirty="0" err="1" smtClean="0">
                          <a:solidFill>
                            <a:srgbClr val="FFFF00"/>
                          </a:solidFill>
                          <a:latin typeface="Times New Roman" pitchFamily="18" charset="0"/>
                          <a:ea typeface="+mn-ea"/>
                          <a:cs typeface="Times New Roman" pitchFamily="18" charset="0"/>
                        </a:rPr>
                        <a:t>mORCVAX</a:t>
                      </a:r>
                      <a:endParaRPr lang="en-IN" sz="2000" kern="1200" baseline="0" dirty="0" smtClean="0">
                        <a:solidFill>
                          <a:srgbClr val="FFFF00"/>
                        </a:solidFill>
                        <a:latin typeface="Times New Roman" pitchFamily="18" charset="0"/>
                        <a:ea typeface="+mn-ea"/>
                        <a:cs typeface="Times New Roman" pitchFamily="18" charset="0"/>
                      </a:endParaRPr>
                    </a:p>
                    <a:p>
                      <a:r>
                        <a:rPr lang="en-IN" sz="2000" kern="1200" baseline="0" dirty="0" smtClean="0">
                          <a:solidFill>
                            <a:schemeClr val="tx1"/>
                          </a:solidFill>
                          <a:latin typeface="Times New Roman" pitchFamily="18" charset="0"/>
                          <a:ea typeface="+mn-ea"/>
                          <a:cs typeface="Times New Roman" pitchFamily="18" charset="0"/>
                        </a:rPr>
                        <a:t>The closely related bivalent oral cholera</a:t>
                      </a:r>
                    </a:p>
                    <a:p>
                      <a:r>
                        <a:rPr lang="en-IN" sz="2000" kern="1200" baseline="0" dirty="0" smtClean="0">
                          <a:solidFill>
                            <a:schemeClr val="tx1"/>
                          </a:solidFill>
                          <a:latin typeface="Times New Roman" pitchFamily="18" charset="0"/>
                          <a:ea typeface="+mn-ea"/>
                          <a:cs typeface="Times New Roman" pitchFamily="18" charset="0"/>
                        </a:rPr>
                        <a:t> vaccines based on </a:t>
                      </a:r>
                      <a:r>
                        <a:rPr lang="en-IN" sz="2000" kern="1200" baseline="0" dirty="0" err="1" smtClean="0">
                          <a:solidFill>
                            <a:schemeClr val="tx1"/>
                          </a:solidFill>
                          <a:latin typeface="Times New Roman" pitchFamily="18" charset="0"/>
                          <a:ea typeface="+mn-ea"/>
                          <a:cs typeface="Times New Roman" pitchFamily="18" charset="0"/>
                        </a:rPr>
                        <a:t>serogroups</a:t>
                      </a:r>
                      <a:r>
                        <a:rPr lang="en-IN" sz="2000" kern="1200" baseline="0" dirty="0" smtClean="0">
                          <a:solidFill>
                            <a:schemeClr val="tx1"/>
                          </a:solidFill>
                          <a:latin typeface="Times New Roman" pitchFamily="18" charset="0"/>
                          <a:ea typeface="+mn-ea"/>
                          <a:cs typeface="Times New Roman" pitchFamily="18" charset="0"/>
                        </a:rPr>
                        <a:t> O1 and O139.</a:t>
                      </a:r>
                      <a:endParaRPr lang="en-US" sz="2000" dirty="0">
                        <a:latin typeface="Times New Roman" pitchFamily="18" charset="0"/>
                        <a:cs typeface="Times New Roman" pitchFamily="18" charset="0"/>
                      </a:endParaRPr>
                    </a:p>
                  </a:txBody>
                  <a:tcPr/>
                </a:tc>
              </a:tr>
              <a:tr h="517342">
                <a:tc>
                  <a:txBody>
                    <a:bodyPr/>
                    <a:lstStyle/>
                    <a:p>
                      <a:r>
                        <a:rPr lang="en-US" sz="2000" b="1" dirty="0" smtClean="0">
                          <a:latin typeface="Times New Roman" pitchFamily="18" charset="0"/>
                          <a:cs typeface="Times New Roman" pitchFamily="18" charset="0"/>
                        </a:rPr>
                        <a:t>Indications/Age</a:t>
                      </a:r>
                      <a:endParaRPr lang="en-US" sz="2000" b="1" dirty="0">
                        <a:latin typeface="Times New Roman" pitchFamily="18" charset="0"/>
                        <a:cs typeface="Times New Roman" pitchFamily="18" charset="0"/>
                      </a:endParaRPr>
                    </a:p>
                  </a:txBody>
                  <a:tcPr/>
                </a:tc>
                <a:tc>
                  <a:txBody>
                    <a:bodyPr/>
                    <a:lstStyle/>
                    <a:p>
                      <a:pPr eaLnBrk="1" hangingPunct="1">
                        <a:lnSpc>
                          <a:spcPct val="90000"/>
                        </a:lnSpc>
                      </a:pPr>
                      <a:r>
                        <a:rPr lang="en-US" sz="2000" dirty="0" smtClean="0">
                          <a:latin typeface="Times New Roman" pitchFamily="18" charset="0"/>
                          <a:cs typeface="Times New Roman" pitchFamily="18" charset="0"/>
                        </a:rPr>
                        <a:t>Above 1 years of age</a:t>
                      </a:r>
                      <a:endParaRPr lang="en-US" sz="2000" dirty="0">
                        <a:latin typeface="Times New Roman" pitchFamily="18" charset="0"/>
                        <a:cs typeface="Times New Roman" pitchFamily="18" charset="0"/>
                      </a:endParaRPr>
                    </a:p>
                  </a:txBody>
                  <a:tcPr/>
                </a:tc>
              </a:tr>
              <a:tr h="38771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Dose &amp; route</a:t>
                      </a:r>
                    </a:p>
                  </a:txBody>
                  <a:tcPr/>
                </a:tc>
                <a:tc>
                  <a:txBody>
                    <a:bodyPr/>
                    <a:lstStyle/>
                    <a:p>
                      <a:r>
                        <a:rPr lang="en-US" sz="2000" dirty="0" smtClean="0">
                          <a:latin typeface="Times New Roman" pitchFamily="18" charset="0"/>
                          <a:cs typeface="Times New Roman" pitchFamily="18" charset="0"/>
                        </a:rPr>
                        <a:t>Orally, 2 doses</a:t>
                      </a:r>
                      <a:endParaRPr lang="en-US" sz="2000" dirty="0">
                        <a:latin typeface="Times New Roman" pitchFamily="18" charset="0"/>
                        <a:cs typeface="Times New Roman" pitchFamily="18" charset="0"/>
                      </a:endParaRPr>
                    </a:p>
                  </a:txBody>
                  <a:tcPr/>
                </a:tc>
              </a:tr>
              <a:tr h="6859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Schedule</a:t>
                      </a:r>
                    </a:p>
                  </a:txBody>
                  <a:tcPr/>
                </a:tc>
                <a:tc>
                  <a:txBody>
                    <a:bodyPr/>
                    <a:lstStyle/>
                    <a:p>
                      <a:r>
                        <a:rPr lang="en-IN" sz="2000" kern="1200" baseline="0" dirty="0" smtClean="0">
                          <a:solidFill>
                            <a:schemeClr val="tx1"/>
                          </a:solidFill>
                          <a:latin typeface="Times New Roman" pitchFamily="18" charset="0"/>
                          <a:ea typeface="+mn-ea"/>
                          <a:cs typeface="Times New Roman" pitchFamily="18" charset="0"/>
                        </a:rPr>
                        <a:t>2 liquid doses 14 days apart</a:t>
                      </a:r>
                      <a:endParaRPr lang="en-US" sz="2000" dirty="0">
                        <a:latin typeface="Times New Roman" pitchFamily="18" charset="0"/>
                        <a:cs typeface="Times New Roman" pitchFamily="18" charset="0"/>
                      </a:endParaRPr>
                    </a:p>
                  </a:txBody>
                  <a:tcPr/>
                </a:tc>
              </a:tr>
              <a:tr h="12278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Protection</a:t>
                      </a:r>
                    </a:p>
                  </a:txBody>
                  <a:tcPr/>
                </a:tc>
                <a:tc>
                  <a:txBody>
                    <a:bodyPr/>
                    <a:lstStyle/>
                    <a:p>
                      <a:r>
                        <a:rPr lang="en-IN" sz="2000" kern="1200" baseline="0" dirty="0" smtClean="0">
                          <a:solidFill>
                            <a:schemeClr val="tx1"/>
                          </a:solidFill>
                          <a:latin typeface="Times New Roman" pitchFamily="18" charset="0"/>
                          <a:ea typeface="+mn-ea"/>
                          <a:cs typeface="Times New Roman" pitchFamily="18" charset="0"/>
                        </a:rPr>
                        <a:t>protective efficacy of the vaccine for all ages after 2 doses is 66%</a:t>
                      </a:r>
                    </a:p>
                    <a:p>
                      <a:endParaRPr lang="en-IN" sz="2000" kern="1200" baseline="0" dirty="0" smtClean="0">
                        <a:solidFill>
                          <a:schemeClr val="tx1"/>
                        </a:solidFill>
                        <a:latin typeface="Times New Roman" pitchFamily="18" charset="0"/>
                        <a:ea typeface="+mn-ea"/>
                        <a:cs typeface="Times New Roman" pitchFamily="18" charset="0"/>
                      </a:endParaRPr>
                    </a:p>
                    <a:p>
                      <a:r>
                        <a:rPr lang="en-IN" sz="2000" kern="1200" baseline="0" dirty="0" smtClean="0">
                          <a:solidFill>
                            <a:schemeClr val="tx1"/>
                          </a:solidFill>
                          <a:latin typeface="Times New Roman" pitchFamily="18" charset="0"/>
                          <a:ea typeface="+mn-ea"/>
                          <a:cs typeface="Times New Roman" pitchFamily="18" charset="0"/>
                        </a:rPr>
                        <a:t>licensed in 2009 as </a:t>
                      </a:r>
                      <a:r>
                        <a:rPr lang="en-IN" sz="2000" kern="1200" baseline="0" dirty="0" err="1" smtClean="0">
                          <a:solidFill>
                            <a:schemeClr val="tx1"/>
                          </a:solidFill>
                          <a:latin typeface="Times New Roman" pitchFamily="18" charset="0"/>
                          <a:ea typeface="+mn-ea"/>
                          <a:cs typeface="Times New Roman" pitchFamily="18" charset="0"/>
                        </a:rPr>
                        <a:t>mORCVAX</a:t>
                      </a:r>
                      <a:r>
                        <a:rPr lang="en-IN" sz="2000" kern="1200" baseline="0" dirty="0" smtClean="0">
                          <a:solidFill>
                            <a:schemeClr val="tx1"/>
                          </a:solidFill>
                          <a:latin typeface="Times New Roman" pitchFamily="18" charset="0"/>
                          <a:ea typeface="+mn-ea"/>
                          <a:cs typeface="Times New Roman" pitchFamily="18" charset="0"/>
                        </a:rPr>
                        <a:t> in Viet Nam and as </a:t>
                      </a:r>
                      <a:r>
                        <a:rPr lang="en-IN" sz="2000" kern="1200" baseline="0" dirty="0" err="1" smtClean="0">
                          <a:solidFill>
                            <a:schemeClr val="tx1"/>
                          </a:solidFill>
                          <a:latin typeface="Times New Roman" pitchFamily="18" charset="0"/>
                          <a:ea typeface="+mn-ea"/>
                          <a:cs typeface="Times New Roman" pitchFamily="18" charset="0"/>
                        </a:rPr>
                        <a:t>Shanchol</a:t>
                      </a:r>
                      <a:endParaRPr lang="en-IN" sz="2000" kern="1200" baseline="0" dirty="0" smtClean="0">
                        <a:solidFill>
                          <a:schemeClr val="tx1"/>
                        </a:solidFill>
                        <a:latin typeface="Times New Roman" pitchFamily="18" charset="0"/>
                        <a:ea typeface="+mn-ea"/>
                        <a:cs typeface="Times New Roman" pitchFamily="18" charset="0"/>
                      </a:endParaRPr>
                    </a:p>
                    <a:p>
                      <a:r>
                        <a:rPr lang="en-IN" sz="2000" kern="1200" baseline="0" dirty="0" smtClean="0">
                          <a:solidFill>
                            <a:schemeClr val="tx1"/>
                          </a:solidFill>
                          <a:latin typeface="Times New Roman" pitchFamily="18" charset="0"/>
                          <a:ea typeface="+mn-ea"/>
                          <a:cs typeface="Times New Roman" pitchFamily="18" charset="0"/>
                        </a:rPr>
                        <a:t>in India; </a:t>
                      </a:r>
                      <a:r>
                        <a:rPr lang="en-IN" sz="2000" kern="1200" baseline="0" dirty="0" err="1" smtClean="0">
                          <a:solidFill>
                            <a:schemeClr val="tx1"/>
                          </a:solidFill>
                          <a:latin typeface="Times New Roman" pitchFamily="18" charset="0"/>
                          <a:ea typeface="+mn-ea"/>
                          <a:cs typeface="Times New Roman" pitchFamily="18" charset="0"/>
                        </a:rPr>
                        <a:t>mORCVAX</a:t>
                      </a:r>
                      <a:r>
                        <a:rPr lang="en-IN" sz="2000" kern="1200" baseline="0" dirty="0" smtClean="0">
                          <a:solidFill>
                            <a:schemeClr val="tx1"/>
                          </a:solidFill>
                          <a:latin typeface="Times New Roman" pitchFamily="18" charset="0"/>
                          <a:ea typeface="+mn-ea"/>
                          <a:cs typeface="Times New Roman" pitchFamily="18" charset="0"/>
                        </a:rPr>
                        <a:t> is currently intended for domestic</a:t>
                      </a:r>
                    </a:p>
                    <a:p>
                      <a:r>
                        <a:rPr lang="en-IN" sz="2000" kern="1200" baseline="0" dirty="0" smtClean="0">
                          <a:solidFill>
                            <a:schemeClr val="tx1"/>
                          </a:solidFill>
                          <a:latin typeface="Times New Roman" pitchFamily="18" charset="0"/>
                          <a:ea typeface="+mn-ea"/>
                          <a:cs typeface="Times New Roman" pitchFamily="18" charset="0"/>
                        </a:rPr>
                        <a:t>use in Viet Nam, whereas </a:t>
                      </a:r>
                      <a:r>
                        <a:rPr lang="en-IN" sz="2000" kern="1200" baseline="0" dirty="0" err="1" smtClean="0">
                          <a:solidFill>
                            <a:schemeClr val="tx1"/>
                          </a:solidFill>
                          <a:latin typeface="Times New Roman" pitchFamily="18" charset="0"/>
                          <a:ea typeface="+mn-ea"/>
                          <a:cs typeface="Times New Roman" pitchFamily="18" charset="0"/>
                        </a:rPr>
                        <a:t>Shanchol</a:t>
                      </a:r>
                      <a:r>
                        <a:rPr lang="en-IN" sz="2000" kern="1200" baseline="0" dirty="0" smtClean="0">
                          <a:solidFill>
                            <a:schemeClr val="tx1"/>
                          </a:solidFill>
                          <a:latin typeface="Times New Roman" pitchFamily="18" charset="0"/>
                          <a:ea typeface="+mn-ea"/>
                          <a:cs typeface="Times New Roman" pitchFamily="18" charset="0"/>
                        </a:rPr>
                        <a:t> will be produced</a:t>
                      </a:r>
                    </a:p>
                    <a:p>
                      <a:r>
                        <a:rPr lang="en-IN" sz="2000" kern="1200" baseline="0" dirty="0" smtClean="0">
                          <a:solidFill>
                            <a:schemeClr val="tx1"/>
                          </a:solidFill>
                          <a:latin typeface="Times New Roman" pitchFamily="18" charset="0"/>
                          <a:ea typeface="+mn-ea"/>
                          <a:cs typeface="Times New Roman" pitchFamily="18" charset="0"/>
                        </a:rPr>
                        <a:t>for Indian and international markets.</a:t>
                      </a:r>
                      <a:endParaRPr lang="en-US" sz="2000" dirty="0">
                        <a:latin typeface="Times New Roman" pitchFamily="18" charset="0"/>
                        <a:cs typeface="Times New Roman" pitchFamily="18" charset="0"/>
                      </a:endParaRPr>
                    </a:p>
                  </a:txBody>
                  <a:tcPr/>
                </a:tc>
              </a:tr>
            </a:tbl>
          </a:graphicData>
        </a:graphic>
      </p:graphicFrame>
      <p:pic>
        <p:nvPicPr>
          <p:cNvPr id="5" name="Picture 2"/>
          <p:cNvPicPr>
            <a:picLocks noChangeAspect="1" noChangeArrowheads="1"/>
          </p:cNvPicPr>
          <p:nvPr/>
        </p:nvPicPr>
        <p:blipFill>
          <a:blip r:embed="rId3" cstate="print"/>
          <a:srcRect l="54733" t="26938" r="19710" b="19186"/>
          <a:stretch>
            <a:fillRect/>
          </a:stretch>
        </p:blipFill>
        <p:spPr bwMode="auto">
          <a:xfrm>
            <a:off x="7315200" y="152400"/>
            <a:ext cx="1688306" cy="205740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762000"/>
          </a:xfrm>
        </p:spPr>
        <p:txBody>
          <a:bodyPr>
            <a:normAutofit/>
          </a:bodyPr>
          <a:lstStyle/>
          <a:p>
            <a:pPr algn="l"/>
            <a:r>
              <a:rPr lang="en-US" sz="3200" b="1" dirty="0" smtClean="0">
                <a:solidFill>
                  <a:srgbClr val="F5F884"/>
                </a:solidFill>
                <a:latin typeface="Times New Roman" pitchFamily="18" charset="0"/>
                <a:cs typeface="Times New Roman" pitchFamily="18" charset="0"/>
              </a:rPr>
              <a:t>Framework</a:t>
            </a:r>
            <a:r>
              <a:rPr lang="en-US" sz="2400" b="1" dirty="0" smtClean="0">
                <a:solidFill>
                  <a:srgbClr val="F5F884"/>
                </a:solidFill>
                <a:latin typeface="Times New Roman" pitchFamily="18" charset="0"/>
                <a:cs typeface="Times New Roman" pitchFamily="18" charset="0"/>
              </a:rPr>
              <a:t>:</a:t>
            </a:r>
            <a:endParaRPr lang="en-US" sz="2400" b="1" dirty="0">
              <a:solidFill>
                <a:srgbClr val="F5F884"/>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914400"/>
            <a:ext cx="8534400" cy="5715000"/>
          </a:xfrm>
        </p:spPr>
        <p:txBody>
          <a:bodyPr>
            <a:noAutofit/>
          </a:bodyPr>
          <a:lstStyle/>
          <a:p>
            <a:pPr lvl="0"/>
            <a:r>
              <a:rPr lang="en-US" sz="2200" dirty="0">
                <a:latin typeface="Times New Roman" pitchFamily="18" charset="0"/>
                <a:cs typeface="Times New Roman" pitchFamily="18" charset="0"/>
              </a:rPr>
              <a:t>Introduction</a:t>
            </a:r>
          </a:p>
          <a:p>
            <a:pPr lvl="0"/>
            <a:r>
              <a:rPr lang="en-US" sz="2200" dirty="0">
                <a:latin typeface="Times New Roman" pitchFamily="18" charset="0"/>
                <a:cs typeface="Times New Roman" pitchFamily="18" charset="0"/>
              </a:rPr>
              <a:t>Immunization</a:t>
            </a:r>
          </a:p>
          <a:p>
            <a:pPr lvl="0"/>
            <a:r>
              <a:rPr lang="en-US" sz="2200" dirty="0" smtClean="0">
                <a:latin typeface="Times New Roman" pitchFamily="18" charset="0"/>
                <a:cs typeface="Times New Roman" pitchFamily="18" charset="0"/>
              </a:rPr>
              <a:t>Vaccine</a:t>
            </a:r>
          </a:p>
          <a:p>
            <a:pPr lvl="0"/>
            <a:r>
              <a:rPr lang="en-US" sz="2200" dirty="0" smtClean="0">
                <a:latin typeface="Times New Roman" pitchFamily="18" charset="0"/>
                <a:cs typeface="Times New Roman" pitchFamily="18" charset="0"/>
              </a:rPr>
              <a:t>Development of vaccines</a:t>
            </a:r>
          </a:p>
          <a:p>
            <a:pPr lvl="0"/>
            <a:r>
              <a:rPr lang="en-US" sz="2200" dirty="0" smtClean="0">
                <a:latin typeface="Times New Roman" pitchFamily="18" charset="0"/>
                <a:cs typeface="Times New Roman" pitchFamily="18" charset="0"/>
              </a:rPr>
              <a:t>Need for new vaccines</a:t>
            </a:r>
            <a:endParaRPr lang="en-US" sz="2200" dirty="0">
              <a:latin typeface="Times New Roman" pitchFamily="18" charset="0"/>
              <a:cs typeface="Times New Roman" pitchFamily="18" charset="0"/>
            </a:endParaRPr>
          </a:p>
          <a:p>
            <a:pPr lvl="0"/>
            <a:r>
              <a:rPr lang="en-US" sz="2200" dirty="0">
                <a:latin typeface="Times New Roman" pitchFamily="18" charset="0"/>
                <a:cs typeface="Times New Roman" pitchFamily="18" charset="0"/>
              </a:rPr>
              <a:t>Regulation &amp; testing of </a:t>
            </a:r>
            <a:r>
              <a:rPr lang="en-US" sz="2200" dirty="0" smtClean="0">
                <a:latin typeface="Times New Roman" pitchFamily="18" charset="0"/>
                <a:cs typeface="Times New Roman" pitchFamily="18" charset="0"/>
              </a:rPr>
              <a:t>vaccines</a:t>
            </a:r>
            <a:endParaRPr lang="en-US" sz="2200" dirty="0">
              <a:latin typeface="Times New Roman" pitchFamily="18" charset="0"/>
              <a:cs typeface="Times New Roman" pitchFamily="18" charset="0"/>
            </a:endParaRPr>
          </a:p>
          <a:p>
            <a:pPr lvl="0"/>
            <a:r>
              <a:rPr lang="en-US" sz="2400" b="1" dirty="0" smtClean="0">
                <a:latin typeface="Times New Roman" pitchFamily="18" charset="0"/>
                <a:cs typeface="Times New Roman" pitchFamily="18" charset="0"/>
              </a:rPr>
              <a:t> List of newer vaccines</a:t>
            </a: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p:txBody>
      </p:sp>
      <p:sp>
        <p:nvSpPr>
          <p:cNvPr id="4" name="Rectangle 3"/>
          <p:cNvSpPr/>
          <p:nvPr/>
        </p:nvSpPr>
        <p:spPr>
          <a:xfrm>
            <a:off x="762000" y="3886200"/>
            <a:ext cx="3276600" cy="2667000"/>
          </a:xfrm>
          <a:prstGeom prst="rect">
            <a:avLst/>
          </a:prstGeom>
          <a:solidFill>
            <a:schemeClr val="accent1">
              <a:lumMod val="75000"/>
            </a:schemeClr>
          </a:solidFill>
          <a:ln>
            <a:solidFill>
              <a:schemeClr val="bg2">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lvl="1" indent="-277813">
              <a:buFont typeface="Arial" pitchFamily="34" charset="0"/>
              <a:buChar char="•"/>
            </a:pPr>
            <a:r>
              <a:rPr lang="en-US" sz="2200" dirty="0" smtClean="0">
                <a:solidFill>
                  <a:srgbClr val="FF0000"/>
                </a:solidFill>
                <a:latin typeface="Times New Roman" pitchFamily="18" charset="0"/>
                <a:cs typeface="Times New Roman" pitchFamily="18" charset="0"/>
              </a:rPr>
              <a:t>HPV</a:t>
            </a:r>
          </a:p>
          <a:p>
            <a:pPr lvl="1" indent="-277813">
              <a:buFont typeface="Arial" pitchFamily="34" charset="0"/>
              <a:buChar char="•"/>
            </a:pPr>
            <a:r>
              <a:rPr lang="en-US" sz="2200" dirty="0" smtClean="0">
                <a:solidFill>
                  <a:srgbClr val="FF0000"/>
                </a:solidFill>
                <a:latin typeface="Times New Roman" pitchFamily="18" charset="0"/>
                <a:cs typeface="Times New Roman" pitchFamily="18" charset="0"/>
              </a:rPr>
              <a:t>Malaria</a:t>
            </a:r>
          </a:p>
          <a:p>
            <a:pPr lvl="1" indent="-277813">
              <a:buFont typeface="Arial" pitchFamily="34" charset="0"/>
              <a:buChar char="•"/>
            </a:pPr>
            <a:r>
              <a:rPr lang="en-US" sz="2200" dirty="0" smtClean="0">
                <a:solidFill>
                  <a:srgbClr val="FF0000"/>
                </a:solidFill>
                <a:latin typeface="Times New Roman" pitchFamily="18" charset="0"/>
                <a:cs typeface="Times New Roman" pitchFamily="18" charset="0"/>
              </a:rPr>
              <a:t>Pandemic -influenza A (H1N1)</a:t>
            </a:r>
          </a:p>
          <a:p>
            <a:pPr lvl="1" indent="-277813">
              <a:buFont typeface="Arial" pitchFamily="34" charset="0"/>
              <a:buChar char="•"/>
            </a:pPr>
            <a:r>
              <a:rPr lang="en-US" sz="2200" dirty="0" smtClean="0">
                <a:solidFill>
                  <a:srgbClr val="FF0000"/>
                </a:solidFill>
                <a:latin typeface="Times New Roman" pitchFamily="18" charset="0"/>
                <a:cs typeface="Times New Roman" pitchFamily="18" charset="0"/>
              </a:rPr>
              <a:t>Rotavirus</a:t>
            </a:r>
          </a:p>
          <a:p>
            <a:pPr lvl="1" indent="-277813">
              <a:buFont typeface="Arial" pitchFamily="34" charset="0"/>
              <a:buChar char="•"/>
            </a:pPr>
            <a:r>
              <a:rPr lang="en-US" sz="2200" dirty="0" smtClean="0">
                <a:solidFill>
                  <a:srgbClr val="FF0000"/>
                </a:solidFill>
                <a:latin typeface="Times New Roman" pitchFamily="18" charset="0"/>
                <a:cs typeface="Times New Roman" pitchFamily="18" charset="0"/>
              </a:rPr>
              <a:t>Cholera vaccine</a:t>
            </a:r>
          </a:p>
          <a:p>
            <a:pPr lvl="1" indent="-277813">
              <a:buFont typeface="Arial" pitchFamily="34" charset="0"/>
              <a:buChar char="•"/>
            </a:pPr>
            <a:r>
              <a:rPr lang="en-US" sz="2200" dirty="0" smtClean="0">
                <a:solidFill>
                  <a:srgbClr val="FF0000"/>
                </a:solidFill>
                <a:latin typeface="Times New Roman" pitchFamily="18" charset="0"/>
                <a:cs typeface="Times New Roman" pitchFamily="18" charset="0"/>
              </a:rPr>
              <a:t>Meningococcal</a:t>
            </a:r>
          </a:p>
        </p:txBody>
      </p:sp>
      <p:sp>
        <p:nvSpPr>
          <p:cNvPr id="5" name="Rectangle 4"/>
          <p:cNvSpPr/>
          <p:nvPr/>
        </p:nvSpPr>
        <p:spPr>
          <a:xfrm>
            <a:off x="4648200" y="3886200"/>
            <a:ext cx="3886200" cy="2667000"/>
          </a:xfrm>
          <a:prstGeom prst="rect">
            <a:avLst/>
          </a:prstGeom>
          <a:solidFill>
            <a:schemeClr val="accent1">
              <a:lumMod val="75000"/>
            </a:schemeClr>
          </a:solidFill>
          <a:ln>
            <a:solidFill>
              <a:schemeClr val="bg2">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lvl="1" indent="-277813">
              <a:buFont typeface="Arial" pitchFamily="34" charset="0"/>
              <a:buChar char="•"/>
            </a:pPr>
            <a:r>
              <a:rPr lang="en-US" sz="2200" dirty="0" smtClean="0">
                <a:solidFill>
                  <a:srgbClr val="FF0000"/>
                </a:solidFill>
                <a:latin typeface="Times New Roman" pitchFamily="18" charset="0"/>
                <a:cs typeface="Times New Roman" pitchFamily="18" charset="0"/>
              </a:rPr>
              <a:t>Japanese encephalitis</a:t>
            </a:r>
          </a:p>
          <a:p>
            <a:pPr lvl="1" indent="-277813">
              <a:buFont typeface="Arial" pitchFamily="34" charset="0"/>
              <a:buChar char="•"/>
            </a:pPr>
            <a:r>
              <a:rPr lang="en-US" sz="2200" dirty="0" smtClean="0">
                <a:solidFill>
                  <a:srgbClr val="FF0000"/>
                </a:solidFill>
                <a:latin typeface="Times New Roman" pitchFamily="18" charset="0"/>
                <a:cs typeface="Times New Roman" pitchFamily="18" charset="0"/>
              </a:rPr>
              <a:t>Yellow fever</a:t>
            </a:r>
          </a:p>
          <a:p>
            <a:pPr lvl="1" indent="-277813">
              <a:buFont typeface="Arial" pitchFamily="34" charset="0"/>
              <a:buChar char="•"/>
            </a:pPr>
            <a:r>
              <a:rPr lang="en-US" sz="2200" dirty="0" smtClean="0">
                <a:solidFill>
                  <a:srgbClr val="FF0000"/>
                </a:solidFill>
                <a:latin typeface="Times New Roman" pitchFamily="18" charset="0"/>
                <a:cs typeface="Times New Roman" pitchFamily="18" charset="0"/>
              </a:rPr>
              <a:t>Hepatitis A&amp;B</a:t>
            </a:r>
          </a:p>
          <a:p>
            <a:pPr lvl="1" indent="-277813">
              <a:buFont typeface="Arial" pitchFamily="34" charset="0"/>
              <a:buChar char="•"/>
            </a:pPr>
            <a:r>
              <a:rPr lang="en-US" sz="2200" dirty="0" smtClean="0">
                <a:solidFill>
                  <a:srgbClr val="FF0000"/>
                </a:solidFill>
                <a:latin typeface="Times New Roman" pitchFamily="18" charset="0"/>
                <a:cs typeface="Times New Roman" pitchFamily="18" charset="0"/>
              </a:rPr>
              <a:t>Varicella</a:t>
            </a:r>
          </a:p>
          <a:p>
            <a:pPr lvl="1" indent="-277813">
              <a:buFont typeface="Arial" pitchFamily="34" charset="0"/>
              <a:buChar char="•"/>
            </a:pPr>
            <a:r>
              <a:rPr lang="en-US" sz="2200" dirty="0" smtClean="0">
                <a:solidFill>
                  <a:srgbClr val="FF0000"/>
                </a:solidFill>
                <a:latin typeface="Times New Roman" pitchFamily="18" charset="0"/>
                <a:cs typeface="Times New Roman" pitchFamily="18" charset="0"/>
              </a:rPr>
              <a:t>Haemophilus Influenza B</a:t>
            </a:r>
          </a:p>
          <a:p>
            <a:pPr lvl="1" indent="-277813">
              <a:buFont typeface="Arial" pitchFamily="34" charset="0"/>
              <a:buChar char="•"/>
            </a:pPr>
            <a:r>
              <a:rPr lang="en-US" sz="2200" dirty="0" smtClean="0">
                <a:solidFill>
                  <a:srgbClr val="FF0000"/>
                </a:solidFill>
                <a:latin typeface="Times New Roman" pitchFamily="18" charset="0"/>
                <a:cs typeface="Times New Roman" pitchFamily="18" charset="0"/>
              </a:rPr>
              <a:t>Pneumococcal</a:t>
            </a:r>
          </a:p>
          <a:p>
            <a:pPr lvl="1" indent="-277813">
              <a:buFont typeface="Arial" pitchFamily="34" charset="0"/>
              <a:buChar char="•"/>
            </a:pPr>
            <a:r>
              <a:rPr lang="en-US" sz="2200" dirty="0" smtClean="0">
                <a:solidFill>
                  <a:srgbClr val="FF0000"/>
                </a:solidFill>
                <a:latin typeface="Times New Roman" pitchFamily="18" charset="0"/>
                <a:cs typeface="Times New Roman" pitchFamily="18" charset="0"/>
              </a:rPr>
              <a:t>HIV vaccine</a:t>
            </a:r>
            <a:endParaRPr lang="en-US" sz="2000" dirty="0">
              <a:solidFill>
                <a:srgbClr val="FF0000"/>
              </a:solidFill>
            </a:endParaRPr>
          </a:p>
        </p:txBody>
      </p:sp>
      <p:pic>
        <p:nvPicPr>
          <p:cNvPr id="6" name="Picture 2"/>
          <p:cNvPicPr>
            <a:picLocks noChangeAspect="1" noChangeArrowheads="1"/>
          </p:cNvPicPr>
          <p:nvPr/>
        </p:nvPicPr>
        <p:blipFill>
          <a:blip r:embed="rId3" cstate="print"/>
          <a:srcRect l="50947" t="23571" r="18763" b="19186"/>
          <a:stretch>
            <a:fillRect/>
          </a:stretch>
        </p:blipFill>
        <p:spPr bwMode="auto">
          <a:xfrm>
            <a:off x="5638800" y="457200"/>
            <a:ext cx="2882152" cy="297180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pPr algn="l"/>
            <a:r>
              <a:rPr lang="en-US" sz="2400" b="1" dirty="0" smtClean="0">
                <a:solidFill>
                  <a:srgbClr val="FF0000"/>
                </a:solidFill>
                <a:latin typeface="Times New Roman" pitchFamily="18" charset="0"/>
                <a:cs typeface="Times New Roman" pitchFamily="18" charset="0"/>
              </a:rPr>
              <a:t>Meningococcal vaccine:</a:t>
            </a:r>
            <a:endParaRPr lang="en-US" sz="2400" b="1"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838200"/>
            <a:ext cx="8229600" cy="5791200"/>
          </a:xfrm>
        </p:spPr>
        <p:txBody>
          <a:bodyPr>
            <a:normAutofit/>
          </a:bodyPr>
          <a:lstStyle/>
          <a:p>
            <a:pPr algn="just">
              <a:buNone/>
            </a:pPr>
            <a:r>
              <a:rPr lang="en-US" sz="2200" b="1" dirty="0" smtClean="0">
                <a:latin typeface="Times New Roman" pitchFamily="18" charset="0"/>
                <a:cs typeface="Times New Roman" pitchFamily="18" charset="0"/>
              </a:rPr>
              <a:t>Indications:</a:t>
            </a:r>
          </a:p>
          <a:p>
            <a:pPr algn="just"/>
            <a:r>
              <a:rPr lang="en-US" sz="2200" dirty="0" smtClean="0">
                <a:latin typeface="Times New Roman" pitchFamily="18" charset="0"/>
                <a:cs typeface="Times New Roman" pitchFamily="18" charset="0"/>
              </a:rPr>
              <a:t>Travellers to industrialized countries are exposed to the possibility of sporadic cases. </a:t>
            </a:r>
          </a:p>
          <a:p>
            <a:pPr algn="just"/>
            <a:endParaRPr lang="en-US" sz="2200" dirty="0" smtClean="0">
              <a:latin typeface="Times New Roman" pitchFamily="18" charset="0"/>
              <a:cs typeface="Times New Roman" pitchFamily="18" charset="0"/>
            </a:endParaRPr>
          </a:p>
          <a:p>
            <a:pPr algn="just"/>
            <a:r>
              <a:rPr lang="en-US" sz="2200" dirty="0" smtClean="0">
                <a:latin typeface="Times New Roman" pitchFamily="18" charset="0"/>
                <a:cs typeface="Times New Roman" pitchFamily="18" charset="0"/>
              </a:rPr>
              <a:t>Outbreaks of meningococcal C disease occur in schools, colleges, military barracks and other places where large numbers of adolescents and young adults congregate.</a:t>
            </a:r>
          </a:p>
          <a:p>
            <a:pPr algn="just"/>
            <a:endParaRPr lang="en-US" sz="2200" dirty="0" smtClean="0">
              <a:latin typeface="Times New Roman" pitchFamily="18" charset="0"/>
              <a:cs typeface="Times New Roman" pitchFamily="18" charset="0"/>
            </a:endParaRPr>
          </a:p>
          <a:p>
            <a:pPr algn="just"/>
            <a:r>
              <a:rPr lang="en-US" sz="2200" dirty="0" smtClean="0">
                <a:latin typeface="Times New Roman" pitchFamily="18" charset="0"/>
                <a:cs typeface="Times New Roman" pitchFamily="18" charset="0"/>
              </a:rPr>
              <a:t>Long-term travellers living in close contact with the indigenous population may be at greater risk of infection. </a:t>
            </a:r>
          </a:p>
          <a:p>
            <a:endParaRPr lang="en-US" sz="2400" dirty="0" smtClean="0"/>
          </a:p>
          <a:p>
            <a:r>
              <a:rPr lang="en-US" sz="2400" dirty="0" smtClean="0">
                <a:latin typeface="Times New Roman" pitchFamily="18" charset="0"/>
                <a:cs typeface="Times New Roman" pitchFamily="18" charset="0"/>
              </a:rPr>
              <a:t>Vaccines: - Polysaccharide vaccine</a:t>
            </a:r>
          </a:p>
          <a:p>
            <a:pPr>
              <a:buNone/>
            </a:pPr>
            <a:r>
              <a:rPr lang="en-US" sz="2400" dirty="0" smtClean="0">
                <a:latin typeface="Times New Roman" pitchFamily="18" charset="0"/>
                <a:cs typeface="Times New Roman" pitchFamily="18" charset="0"/>
              </a:rPr>
              <a:t>                      - Conjugate vaccine</a:t>
            </a:r>
          </a:p>
          <a:p>
            <a:pPr>
              <a:buNone/>
            </a:pPr>
            <a:endParaRPr lang="en-US" sz="2400" b="1" dirty="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371600"/>
          </a:xfrm>
        </p:spPr>
        <p:txBody>
          <a:bodyPr>
            <a:normAutofit/>
          </a:bodyPr>
          <a:lstStyle/>
          <a:p>
            <a:pPr algn="l"/>
            <a:r>
              <a:rPr lang="en-US" sz="2400" b="1" dirty="0" smtClean="0">
                <a:latin typeface="Times New Roman" pitchFamily="18" charset="0"/>
                <a:cs typeface="Times New Roman" pitchFamily="18" charset="0"/>
              </a:rPr>
              <a:t>Continuation……………</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228600" y="609600"/>
            <a:ext cx="8686800" cy="6248400"/>
          </a:xfrm>
        </p:spPr>
        <p:txBody>
          <a:bodyPr>
            <a:normAutofit/>
          </a:bodyPr>
          <a:lstStyle/>
          <a:p>
            <a:pPr>
              <a:buNone/>
            </a:pPr>
            <a:r>
              <a:rPr lang="en-US" sz="2400" b="1" dirty="0" smtClean="0">
                <a:solidFill>
                  <a:srgbClr val="FFFF00"/>
                </a:solidFill>
                <a:latin typeface="Times New Roman" pitchFamily="18" charset="0"/>
                <a:cs typeface="Times New Roman" pitchFamily="18" charset="0"/>
              </a:rPr>
              <a:t>Polysaccharide vaccines:</a:t>
            </a:r>
          </a:p>
          <a:p>
            <a:pPr lvl="1" algn="just"/>
            <a:r>
              <a:rPr lang="en-US" sz="2400" dirty="0" smtClean="0">
                <a:latin typeface="Times New Roman" pitchFamily="18" charset="0"/>
                <a:cs typeface="Times New Roman" pitchFamily="18" charset="0"/>
              </a:rPr>
              <a:t>bivalent (A and C) or tetravalent (A, C, Y and W-135)</a:t>
            </a:r>
          </a:p>
          <a:p>
            <a:pPr lvl="1" algn="just"/>
            <a:r>
              <a:rPr lang="en-US" sz="2400" dirty="0" smtClean="0">
                <a:latin typeface="Times New Roman" pitchFamily="18" charset="0"/>
                <a:cs typeface="Times New Roman" pitchFamily="18" charset="0"/>
              </a:rPr>
              <a:t>One dose, provides protection for 3–5 years </a:t>
            </a:r>
          </a:p>
          <a:p>
            <a:pPr lvl="1" algn="just"/>
            <a:r>
              <a:rPr lang="en-US" sz="2400" dirty="0" smtClean="0">
                <a:latin typeface="Times New Roman" pitchFamily="18" charset="0"/>
                <a:cs typeface="Times New Roman" pitchFamily="18" charset="0"/>
              </a:rPr>
              <a:t>Vaccine should be given 2 weeks before departure</a:t>
            </a:r>
          </a:p>
          <a:p>
            <a:pPr lvl="1" algn="just"/>
            <a:r>
              <a:rPr lang="en-US" sz="2400" dirty="0" smtClean="0">
                <a:latin typeface="Times New Roman" pitchFamily="18" charset="0"/>
                <a:cs typeface="Times New Roman" pitchFamily="18" charset="0"/>
              </a:rPr>
              <a:t>Children under 2 years of age are not protected by the vaccine</a:t>
            </a:r>
          </a:p>
          <a:p>
            <a:pPr lvl="1" algn="just"/>
            <a:r>
              <a:rPr lang="en-US" sz="2400" dirty="0" smtClean="0">
                <a:latin typeface="Times New Roman" pitchFamily="18" charset="0"/>
                <a:cs typeface="Times New Roman" pitchFamily="18" charset="0"/>
              </a:rPr>
              <a:t>Travellers should opt (A, C, Y, W-135) than the bivalent vaccine</a:t>
            </a:r>
          </a:p>
          <a:p>
            <a:pPr lvl="1" algn="just">
              <a:buNone/>
            </a:pPr>
            <a:r>
              <a:rPr lang="en-US" sz="2400" b="1" dirty="0" smtClean="0">
                <a:solidFill>
                  <a:srgbClr val="FFFF00"/>
                </a:solidFill>
                <a:latin typeface="Times New Roman" pitchFamily="18" charset="0"/>
                <a:cs typeface="Times New Roman" pitchFamily="18" charset="0"/>
              </a:rPr>
              <a:t>Conjugate vaccine:</a:t>
            </a:r>
          </a:p>
          <a:p>
            <a:pPr algn="just"/>
            <a:r>
              <a:rPr lang="en-US" sz="2400" dirty="0" smtClean="0">
                <a:latin typeface="Times New Roman" pitchFamily="18" charset="0"/>
                <a:cs typeface="Times New Roman" pitchFamily="18" charset="0"/>
              </a:rPr>
              <a:t>Monovalent serogroup C conjugate vaccines</a:t>
            </a:r>
          </a:p>
          <a:p>
            <a:pPr algn="just"/>
            <a:r>
              <a:rPr lang="en-US" sz="2400" dirty="0" smtClean="0">
                <a:latin typeface="Times New Roman" pitchFamily="18" charset="0"/>
                <a:cs typeface="Times New Roman" pitchFamily="18" charset="0"/>
              </a:rPr>
              <a:t> licensed for use since 1999 </a:t>
            </a:r>
          </a:p>
          <a:p>
            <a:pPr algn="just"/>
            <a:r>
              <a:rPr lang="en-US" sz="2400" dirty="0" smtClean="0">
                <a:latin typeface="Times New Roman" pitchFamily="18" charset="0"/>
                <a:cs typeface="Times New Roman" pitchFamily="18" charset="0"/>
              </a:rPr>
              <a:t> incorporated in national vaccination </a:t>
            </a:r>
            <a:r>
              <a:rPr lang="en-US" sz="2400" dirty="0" err="1" smtClean="0">
                <a:latin typeface="Times New Roman" pitchFamily="18" charset="0"/>
                <a:cs typeface="Times New Roman" pitchFamily="18" charset="0"/>
              </a:rPr>
              <a:t>programmes</a:t>
            </a:r>
            <a:r>
              <a:rPr lang="en-US" sz="2400" dirty="0" smtClean="0">
                <a:latin typeface="Times New Roman" pitchFamily="18" charset="0"/>
                <a:cs typeface="Times New Roman" pitchFamily="18" charset="0"/>
              </a:rPr>
              <a:t> in an increasing number of countries.</a:t>
            </a:r>
          </a:p>
          <a:p>
            <a:pPr algn="just"/>
            <a:r>
              <a:rPr lang="en-US" sz="2400" dirty="0" smtClean="0">
                <a:latin typeface="Times New Roman" pitchFamily="18" charset="0"/>
                <a:cs typeface="Times New Roman" pitchFamily="18" charset="0"/>
              </a:rPr>
              <a:t>prolonged duration of protection in infants who are vaccinated at 2, 3 and 4 months of age.</a:t>
            </a:r>
          </a:p>
          <a:p>
            <a:pPr lvl="1" algn="just">
              <a:buNone/>
            </a:pPr>
            <a:endParaRPr lang="en-US" sz="2400" dirty="0" smtClean="0">
              <a:latin typeface="Times New Roman" pitchFamily="18" charset="0"/>
              <a:cs typeface="Times New Roman" pitchFamily="18" charset="0"/>
            </a:endParaRPr>
          </a:p>
          <a:p>
            <a:pPr lvl="1"/>
            <a:endParaRPr lang="en-US" sz="2400" dirty="0" smtClean="0">
              <a:latin typeface="Times New Roman" pitchFamily="18" charset="0"/>
              <a:cs typeface="Times New Roman" pitchFamily="18" charset="0"/>
            </a:endParaRPr>
          </a:p>
          <a:p>
            <a:pPr lvl="1"/>
            <a:endParaRPr lang="en-US" sz="2400" dirty="0" smtClean="0">
              <a:latin typeface="Times New Roman" pitchFamily="18" charset="0"/>
              <a:cs typeface="Times New Roman" pitchFamily="18" charset="0"/>
            </a:endParaRPr>
          </a:p>
          <a:p>
            <a:pPr lvl="1"/>
            <a:endParaRPr lang="en-US" sz="2400" dirty="0" smtClean="0">
              <a:latin typeface="Times New Roman" pitchFamily="18" charset="0"/>
              <a:cs typeface="Times New Roman" pitchFamily="18" charset="0"/>
            </a:endParaRPr>
          </a:p>
          <a:p>
            <a:pPr lvl="1"/>
            <a:endParaRPr lang="en-US" sz="2400" b="1" dirty="0" smtClean="0">
              <a:latin typeface="Times New Roman" pitchFamily="18" charset="0"/>
              <a:cs typeface="Times New Roman" pitchFamily="18" charset="0"/>
            </a:endParaRPr>
          </a:p>
          <a:p>
            <a:pPr>
              <a:buNone/>
            </a:pPr>
            <a:endParaRPr lang="en-US" sz="2400" b="1" dirty="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pPr algn="l"/>
            <a:r>
              <a:rPr lang="en-US" sz="2400" b="1" dirty="0" smtClean="0">
                <a:solidFill>
                  <a:srgbClr val="FF0000"/>
                </a:solidFill>
                <a:latin typeface="Times New Roman" pitchFamily="18" charset="0"/>
                <a:cs typeface="Times New Roman" pitchFamily="18" charset="0"/>
              </a:rPr>
              <a:t>Japanese Encephalitis</a:t>
            </a: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685800"/>
            <a:ext cx="8458200" cy="5867400"/>
          </a:xfrm>
        </p:spPr>
        <p:txBody>
          <a:bodyPr/>
          <a:lstStyle/>
          <a:p>
            <a:r>
              <a:rPr lang="en-US" sz="2400" b="1" dirty="0" smtClean="0">
                <a:latin typeface="Times New Roman" pitchFamily="18" charset="0"/>
                <a:cs typeface="Times New Roman" pitchFamily="18" charset="0"/>
              </a:rPr>
              <a:t>Indications:</a:t>
            </a:r>
          </a:p>
          <a:p>
            <a:pPr lvl="1"/>
            <a:r>
              <a:rPr lang="en-US" sz="2400" dirty="0" smtClean="0">
                <a:latin typeface="Times New Roman" pitchFamily="18" charset="0"/>
                <a:cs typeface="Times New Roman" pitchFamily="18" charset="0"/>
              </a:rPr>
              <a:t>Vaccination is recommended for travellers with extensive outdoor exposure (camping, hiking, bicycle tours, outdoor occupational activities, in particular in areas where flooding irrigation is practiced) </a:t>
            </a:r>
          </a:p>
          <a:p>
            <a:pPr lvl="1"/>
            <a:r>
              <a:rPr lang="en-US" sz="2400" dirty="0" smtClean="0">
                <a:latin typeface="Times New Roman" pitchFamily="18" charset="0"/>
                <a:cs typeface="Times New Roman" pitchFamily="18" charset="0"/>
              </a:rPr>
              <a:t>In rural areas of an endemic region during the transmission season.</a:t>
            </a:r>
          </a:p>
          <a:p>
            <a:pPr lvl="1"/>
            <a:r>
              <a:rPr lang="en-US" sz="2400" dirty="0" smtClean="0">
                <a:latin typeface="Times New Roman" pitchFamily="18" charset="0"/>
                <a:cs typeface="Times New Roman" pitchFamily="18" charset="0"/>
              </a:rPr>
              <a:t>It is also recommended for expatriates living in endemic areas through a transmission season or longer.</a:t>
            </a:r>
          </a:p>
          <a:p>
            <a:pPr lvl="1">
              <a:buNone/>
            </a:pP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Two types of JE vaccine are widely available </a:t>
            </a:r>
          </a:p>
          <a:p>
            <a:pPr lvl="1"/>
            <a:r>
              <a:rPr lang="en-US" sz="2400" dirty="0" smtClean="0">
                <a:latin typeface="Times New Roman" pitchFamily="18" charset="0"/>
                <a:cs typeface="Times New Roman" pitchFamily="18" charset="0"/>
              </a:rPr>
              <a:t>inactivated mouse-brain-derived vaccine (IMB) </a:t>
            </a:r>
          </a:p>
          <a:p>
            <a:pPr lvl="1"/>
            <a:r>
              <a:rPr lang="en-US" sz="2400" dirty="0" smtClean="0">
                <a:latin typeface="Times New Roman" pitchFamily="18" charset="0"/>
                <a:cs typeface="Times New Roman" pitchFamily="18" charset="0"/>
              </a:rPr>
              <a:t> cell-culture-derived live attenuated SA 14-14-2 vaccine.</a:t>
            </a:r>
          </a:p>
          <a:p>
            <a:endParaRPr lang="en-US" dirty="0"/>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oAutofit/>
          </a:bodyPr>
          <a:lstStyle/>
          <a:p>
            <a:pPr algn="l"/>
            <a:r>
              <a:rPr lang="en-US" sz="2400" b="1" dirty="0" smtClean="0">
                <a:solidFill>
                  <a:srgbClr val="FF0000"/>
                </a:solidFill>
                <a:latin typeface="Times New Roman" pitchFamily="18" charset="0"/>
                <a:cs typeface="Times New Roman" pitchFamily="18" charset="0"/>
              </a:rPr>
              <a:t>(1) Inactivated mouse-brain-derived</a:t>
            </a:r>
            <a:r>
              <a:rPr lang="en-US" sz="2800" b="1" dirty="0" smtClean="0">
                <a:latin typeface="Times New Roman" pitchFamily="18" charset="0"/>
                <a:cs typeface="Times New Roman" pitchFamily="18" charset="0"/>
              </a:rPr>
              <a:t/>
            </a:r>
            <a:br>
              <a:rPr lang="en-US" sz="2800" b="1" dirty="0" smtClean="0">
                <a:latin typeface="Times New Roman" pitchFamily="18" charset="0"/>
                <a:cs typeface="Times New Roman" pitchFamily="18" charset="0"/>
              </a:rPr>
            </a:b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228600" y="457200"/>
            <a:ext cx="8915400" cy="6096000"/>
          </a:xfrm>
        </p:spPr>
        <p:txBody>
          <a:bodyPr>
            <a:normAutofit fontScale="25000" lnSpcReduction="20000"/>
          </a:bodyPr>
          <a:lstStyle/>
          <a:p>
            <a:pPr fontAlgn="t"/>
            <a:endParaRPr lang="en-US" sz="8000" b="1" dirty="0" smtClean="0"/>
          </a:p>
          <a:p>
            <a:pPr fontAlgn="t">
              <a:buNone/>
            </a:pPr>
            <a:r>
              <a:rPr lang="en-US" sz="8800" b="1" dirty="0" smtClean="0"/>
              <a:t> </a:t>
            </a:r>
            <a:r>
              <a:rPr lang="en-US" sz="8800" b="1" dirty="0" smtClean="0">
                <a:latin typeface="Times New Roman" pitchFamily="18" charset="0"/>
                <a:cs typeface="Times New Roman" pitchFamily="18" charset="0"/>
              </a:rPr>
              <a:t>Dose: </a:t>
            </a:r>
            <a:r>
              <a:rPr lang="en-US" sz="8800" dirty="0" smtClean="0">
                <a:latin typeface="Times New Roman" pitchFamily="18" charset="0"/>
                <a:cs typeface="Times New Roman" pitchFamily="18" charset="0"/>
              </a:rPr>
              <a:t>0.5 or 1.0 ml for adults, 0.25 or 0.5 ml for children depending on age</a:t>
            </a:r>
          </a:p>
          <a:p>
            <a:pPr fontAlgn="t">
              <a:buNone/>
            </a:pPr>
            <a:r>
              <a:rPr lang="en-US" sz="8800" b="1" dirty="0" smtClean="0">
                <a:latin typeface="Times New Roman" pitchFamily="18" charset="0"/>
                <a:cs typeface="Times New Roman" pitchFamily="18" charset="0"/>
              </a:rPr>
              <a:t>Schedule: </a:t>
            </a:r>
            <a:r>
              <a:rPr lang="en-US" sz="8800" dirty="0" smtClean="0">
                <a:latin typeface="Times New Roman" pitchFamily="18" charset="0"/>
                <a:cs typeface="Times New Roman" pitchFamily="18" charset="0"/>
              </a:rPr>
              <a:t>3 doses given 0, 7 and 28days.If 2doses given preferably 4 weeks apart. Booster after 1 year and then 3-yearly</a:t>
            </a:r>
          </a:p>
          <a:p>
            <a:pPr>
              <a:buNone/>
            </a:pPr>
            <a:r>
              <a:rPr lang="en-US" sz="8800" b="1" dirty="0" smtClean="0">
                <a:latin typeface="Times New Roman" pitchFamily="18" charset="0"/>
                <a:cs typeface="Times New Roman" pitchFamily="18" charset="0"/>
              </a:rPr>
              <a:t>Before departure : </a:t>
            </a:r>
            <a:r>
              <a:rPr lang="en-US" sz="8800" dirty="0" smtClean="0">
                <a:latin typeface="Times New Roman" pitchFamily="18" charset="0"/>
                <a:cs typeface="Times New Roman" pitchFamily="18" charset="0"/>
              </a:rPr>
              <a:t>At least two doses</a:t>
            </a:r>
          </a:p>
          <a:p>
            <a:pPr>
              <a:buNone/>
            </a:pPr>
            <a:endParaRPr lang="en-US" sz="8800" dirty="0" smtClean="0">
              <a:latin typeface="Times New Roman" pitchFamily="18" charset="0"/>
              <a:cs typeface="Times New Roman" pitchFamily="18" charset="0"/>
            </a:endParaRPr>
          </a:p>
          <a:p>
            <a:pPr>
              <a:buNone/>
            </a:pPr>
            <a:r>
              <a:rPr lang="en-US" sz="8800" b="1" dirty="0" smtClean="0">
                <a:solidFill>
                  <a:srgbClr val="FF0000"/>
                </a:solidFill>
                <a:latin typeface="Times New Roman" pitchFamily="18" charset="0"/>
                <a:cs typeface="Times New Roman" pitchFamily="18" charset="0"/>
              </a:rPr>
              <a:t>(2) Cell-culture-derived live attenuated SA 14-14-2 vaccine</a:t>
            </a:r>
            <a:endParaRPr lang="en-US" sz="8800" dirty="0" smtClean="0">
              <a:solidFill>
                <a:srgbClr val="FF0000"/>
              </a:solidFill>
              <a:latin typeface="Times New Roman" pitchFamily="18" charset="0"/>
              <a:cs typeface="Times New Roman" pitchFamily="18" charset="0"/>
            </a:endParaRPr>
          </a:p>
          <a:p>
            <a:pPr fontAlgn="t">
              <a:buNone/>
            </a:pPr>
            <a:r>
              <a:rPr lang="en-US" sz="8800" b="1" dirty="0" smtClean="0">
                <a:latin typeface="Times New Roman" pitchFamily="18" charset="0"/>
                <a:cs typeface="Times New Roman" pitchFamily="18" charset="0"/>
              </a:rPr>
              <a:t>Dose: </a:t>
            </a:r>
            <a:r>
              <a:rPr lang="en-US" sz="8800" dirty="0" smtClean="0">
                <a:latin typeface="Times New Roman" pitchFamily="18" charset="0"/>
                <a:cs typeface="Times New Roman" pitchFamily="18" charset="0"/>
              </a:rPr>
              <a:t>Same, Single dose given</a:t>
            </a:r>
          </a:p>
          <a:p>
            <a:pPr fontAlgn="t">
              <a:buNone/>
            </a:pPr>
            <a:r>
              <a:rPr lang="en-US" sz="8800" b="1" dirty="0" smtClean="0">
                <a:latin typeface="Times New Roman" pitchFamily="18" charset="0"/>
                <a:cs typeface="Times New Roman" pitchFamily="18" charset="0"/>
              </a:rPr>
              <a:t>Booster</a:t>
            </a:r>
            <a:r>
              <a:rPr lang="en-US" sz="8800" dirty="0" smtClean="0">
                <a:latin typeface="Times New Roman" pitchFamily="18" charset="0"/>
                <a:cs typeface="Times New Roman" pitchFamily="18" charset="0"/>
              </a:rPr>
              <a:t>: single booster dose given at an interval of about 1 year</a:t>
            </a:r>
          </a:p>
          <a:p>
            <a:pPr fontAlgn="t">
              <a:buNone/>
            </a:pPr>
            <a:r>
              <a:rPr lang="en-US" sz="8800" b="1" dirty="0" smtClean="0">
                <a:latin typeface="Times New Roman" pitchFamily="18" charset="0"/>
                <a:cs typeface="Times New Roman" pitchFamily="18" charset="0"/>
              </a:rPr>
              <a:t>Before departure: </a:t>
            </a:r>
            <a:r>
              <a:rPr lang="en-US" sz="8800" dirty="0" smtClean="0">
                <a:latin typeface="Times New Roman" pitchFamily="18" charset="0"/>
                <a:cs typeface="Times New Roman" pitchFamily="18" charset="0"/>
              </a:rPr>
              <a:t>one dose</a:t>
            </a:r>
          </a:p>
          <a:p>
            <a:pPr fontAlgn="t">
              <a:buNone/>
            </a:pPr>
            <a:endParaRPr lang="en-US" sz="8800" dirty="0" smtClean="0">
              <a:latin typeface="Times New Roman" pitchFamily="18" charset="0"/>
              <a:cs typeface="Times New Roman" pitchFamily="18" charset="0"/>
            </a:endParaRPr>
          </a:p>
          <a:p>
            <a:pPr>
              <a:buNone/>
            </a:pPr>
            <a:r>
              <a:rPr lang="en-US" sz="8800" b="1" dirty="0" smtClean="0">
                <a:latin typeface="Times New Roman" pitchFamily="18" charset="0"/>
                <a:cs typeface="Times New Roman" pitchFamily="18" charset="0"/>
              </a:rPr>
              <a:t>Contraindications:</a:t>
            </a:r>
          </a:p>
          <a:p>
            <a:r>
              <a:rPr lang="en-US" sz="8800" dirty="0" smtClean="0">
                <a:latin typeface="Times New Roman" pitchFamily="18" charset="0"/>
                <a:cs typeface="Times New Roman" pitchFamily="18" charset="0"/>
              </a:rPr>
              <a:t>Hypersensitivity to a previous dose of vaccine</a:t>
            </a:r>
          </a:p>
          <a:p>
            <a:r>
              <a:rPr lang="en-US" sz="8800" dirty="0" smtClean="0">
                <a:latin typeface="Times New Roman" pitchFamily="18" charset="0"/>
                <a:cs typeface="Times New Roman" pitchFamily="18" charset="0"/>
              </a:rPr>
              <a:t>pregnancy and immuno-suppression</a:t>
            </a:r>
          </a:p>
          <a:p>
            <a:pPr>
              <a:buNone/>
            </a:pPr>
            <a:r>
              <a:rPr lang="en-US" sz="8800" b="1" dirty="0" smtClean="0">
                <a:latin typeface="Times New Roman" pitchFamily="18" charset="0"/>
                <a:cs typeface="Times New Roman" pitchFamily="18" charset="0"/>
              </a:rPr>
              <a:t>Adverse reactions:</a:t>
            </a:r>
            <a:endParaRPr lang="en-US" sz="8800" dirty="0" smtClean="0">
              <a:latin typeface="Times New Roman" pitchFamily="18" charset="0"/>
              <a:cs typeface="Times New Roman" pitchFamily="18" charset="0"/>
            </a:endParaRPr>
          </a:p>
          <a:p>
            <a:pPr fontAlgn="t"/>
            <a:r>
              <a:rPr lang="en-US" sz="8800" dirty="0" smtClean="0">
                <a:latin typeface="Times New Roman" pitchFamily="18" charset="0"/>
                <a:cs typeface="Times New Roman" pitchFamily="18" charset="0"/>
              </a:rPr>
              <a:t>Occasional mild local or systemic reaction; occasional</a:t>
            </a:r>
          </a:p>
          <a:p>
            <a:pPr fontAlgn="t"/>
            <a:r>
              <a:rPr lang="en-US" sz="8800" dirty="0" smtClean="0">
                <a:latin typeface="Times New Roman" pitchFamily="18" charset="0"/>
                <a:cs typeface="Times New Roman" pitchFamily="18" charset="0"/>
              </a:rPr>
              <a:t>severe reaction with generalized urticaria,</a:t>
            </a:r>
          </a:p>
          <a:p>
            <a:pPr fontAlgn="t"/>
            <a:r>
              <a:rPr lang="en-US" sz="8800" dirty="0" smtClean="0">
                <a:latin typeface="Times New Roman" pitchFamily="18" charset="0"/>
                <a:cs typeface="Times New Roman" pitchFamily="18" charset="0"/>
              </a:rPr>
              <a:t> hypotension and collapse</a:t>
            </a:r>
          </a:p>
          <a:p>
            <a:endParaRPr lang="en-US" sz="9600" dirty="0" smtClean="0">
              <a:latin typeface="Times New Roman" pitchFamily="18" charset="0"/>
              <a:cs typeface="Times New Roman" pitchFamily="18" charset="0"/>
            </a:endParaRPr>
          </a:p>
          <a:p>
            <a:pPr>
              <a:buNone/>
            </a:pPr>
            <a:endParaRPr lang="en-US" sz="9600" dirty="0" smtClean="0">
              <a:latin typeface="Times New Roman" pitchFamily="18" charset="0"/>
              <a:cs typeface="Times New Roman" pitchFamily="18" charset="0"/>
            </a:endParaRPr>
          </a:p>
          <a:p>
            <a:pPr fontAlgn="t"/>
            <a:endParaRPr lang="en-US" b="1" dirty="0" smtClean="0"/>
          </a:p>
          <a:p>
            <a:endParaRPr lang="en-US"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anim calcmode="lin" valueType="num">
                                      <p:cBhvr additive="base">
                                        <p:cTn id="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1" end="11"/>
                                            </p:txEl>
                                          </p:spTgt>
                                        </p:tgtEl>
                                        <p:attrNameLst>
                                          <p:attrName>style.visibility</p:attrName>
                                        </p:attrNameLst>
                                      </p:cBhvr>
                                      <p:to>
                                        <p:strVal val="visible"/>
                                      </p:to>
                                    </p:set>
                                    <p:anim calcmode="lin" valueType="num">
                                      <p:cBhvr additive="base">
                                        <p:cTn id="1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12" end="12"/>
                                            </p:txEl>
                                          </p:spTgt>
                                        </p:tgtEl>
                                        <p:attrNameLst>
                                          <p:attrName>style.visibility</p:attrName>
                                        </p:attrNameLst>
                                      </p:cBhvr>
                                      <p:to>
                                        <p:strVal val="visible"/>
                                      </p:to>
                                    </p:set>
                                    <p:anim calcmode="lin" valueType="num">
                                      <p:cBhvr additive="base">
                                        <p:cTn id="1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2" end="1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13" end="13"/>
                                            </p:txEl>
                                          </p:spTgt>
                                        </p:tgtEl>
                                        <p:attrNameLst>
                                          <p:attrName>style.visibility</p:attrName>
                                        </p:attrNameLst>
                                      </p:cBhvr>
                                      <p:to>
                                        <p:strVal val="visible"/>
                                      </p:to>
                                    </p:set>
                                    <p:anim calcmode="lin" valueType="num">
                                      <p:cBhvr additive="base">
                                        <p:cTn id="19"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3" end="1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14" end="14"/>
                                            </p:txEl>
                                          </p:spTgt>
                                        </p:tgtEl>
                                        <p:attrNameLst>
                                          <p:attrName>style.visibility</p:attrName>
                                        </p:attrNameLst>
                                      </p:cBhvr>
                                      <p:to>
                                        <p:strVal val="visible"/>
                                      </p:to>
                                    </p:set>
                                    <p:anim calcmode="lin" valueType="num">
                                      <p:cBhvr additive="base">
                                        <p:cTn id="23"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4" end="1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15" end="15"/>
                                            </p:txEl>
                                          </p:spTgt>
                                        </p:tgtEl>
                                        <p:attrNameLst>
                                          <p:attrName>style.visibility</p:attrName>
                                        </p:attrNameLst>
                                      </p:cBhvr>
                                      <p:to>
                                        <p:strVal val="visible"/>
                                      </p:to>
                                    </p:set>
                                    <p:anim calcmode="lin" valueType="num">
                                      <p:cBhvr additive="base">
                                        <p:cTn id="27"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15" end="1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16" end="16"/>
                                            </p:txEl>
                                          </p:spTgt>
                                        </p:tgtEl>
                                        <p:attrNameLst>
                                          <p:attrName>style.visibility</p:attrName>
                                        </p:attrNameLst>
                                      </p:cBhvr>
                                      <p:to>
                                        <p:strVal val="visible"/>
                                      </p:to>
                                    </p:set>
                                    <p:anim calcmode="lin" valueType="num">
                                      <p:cBhvr additive="base">
                                        <p:cTn id="31"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pPr algn="l"/>
            <a:r>
              <a:rPr lang="en-US" sz="2800" b="1" dirty="0" smtClean="0">
                <a:solidFill>
                  <a:srgbClr val="FF0000"/>
                </a:solidFill>
                <a:latin typeface="Times New Roman" pitchFamily="18" charset="0"/>
                <a:cs typeface="Times New Roman" pitchFamily="18" charset="0"/>
              </a:rPr>
              <a:t>Yellow Fever </a:t>
            </a:r>
            <a:endParaRPr lang="en-US" sz="2800" b="1" dirty="0">
              <a:solidFill>
                <a:srgbClr val="FF0000"/>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843522"/>
          <a:ext cx="8382000" cy="5252478"/>
        </p:xfrm>
        <a:graphic>
          <a:graphicData uri="http://schemas.openxmlformats.org/drawingml/2006/table">
            <a:tbl>
              <a:tblPr firstRow="1" bandRow="1"/>
              <a:tblGrid>
                <a:gridCol w="2871611"/>
                <a:gridCol w="5510389"/>
              </a:tblGrid>
              <a:tr h="4359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smtClean="0">
                          <a:solidFill>
                            <a:schemeClr val="tx1"/>
                          </a:solidFill>
                          <a:latin typeface="Times New Roman" pitchFamily="18" charset="0"/>
                          <a:ea typeface="+mn-ea"/>
                          <a:cs typeface="Times New Roman" pitchFamily="18" charset="0"/>
                        </a:rPr>
                        <a:t>Type of vaccine</a:t>
                      </a:r>
                      <a:endParaRPr lang="en-US" sz="2000" b="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smtClean="0">
                          <a:solidFill>
                            <a:schemeClr val="tx1"/>
                          </a:solidFill>
                          <a:latin typeface="Times New Roman" pitchFamily="18" charset="0"/>
                          <a:ea typeface="+mn-ea"/>
                          <a:cs typeface="Times New Roman" pitchFamily="18" charset="0"/>
                        </a:rPr>
                        <a:t>Live, attenuated (17D viral strain)</a:t>
                      </a:r>
                      <a:endParaRPr lang="en-US" sz="2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7527">
                <a:tc>
                  <a:txBody>
                    <a:bodyPr/>
                    <a:lstStyle/>
                    <a:p>
                      <a:r>
                        <a:rPr lang="en-US" sz="2000" b="1" kern="1200" baseline="0" dirty="0" smtClean="0">
                          <a:solidFill>
                            <a:schemeClr val="tx1"/>
                          </a:solidFill>
                          <a:latin typeface="Times New Roman" pitchFamily="18" charset="0"/>
                          <a:ea typeface="+mn-ea"/>
                          <a:cs typeface="Times New Roman" pitchFamily="18" charset="0"/>
                        </a:rPr>
                        <a:t>Number of doses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kern="1200" baseline="0" dirty="0" smtClean="0">
                          <a:solidFill>
                            <a:schemeClr val="tx1"/>
                          </a:solidFill>
                          <a:latin typeface="Times New Roman" pitchFamily="18" charset="0"/>
                          <a:ea typeface="+mn-ea"/>
                          <a:cs typeface="Times New Roman" pitchFamily="18" charset="0"/>
                        </a:rPr>
                        <a:t>One priming dose of 0.5 ml (s/c or </a:t>
                      </a:r>
                      <a:r>
                        <a:rPr lang="en-US" sz="2000" kern="1200" baseline="0" dirty="0" err="1" smtClean="0">
                          <a:solidFill>
                            <a:schemeClr val="tx1"/>
                          </a:solidFill>
                          <a:latin typeface="Times New Roman" pitchFamily="18" charset="0"/>
                          <a:ea typeface="+mn-ea"/>
                          <a:cs typeface="Times New Roman" pitchFamily="18" charset="0"/>
                        </a:rPr>
                        <a:t>im</a:t>
                      </a:r>
                      <a:r>
                        <a:rPr lang="en-US" sz="2000" kern="1200" baseline="0" dirty="0" smtClean="0">
                          <a:solidFill>
                            <a:schemeClr val="tx1"/>
                          </a:solidFill>
                          <a:latin typeface="Times New Roman" pitchFamily="18" charset="0"/>
                          <a:ea typeface="+mn-ea"/>
                          <a:cs typeface="Times New Roman"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75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smtClean="0">
                          <a:solidFill>
                            <a:schemeClr val="tx1"/>
                          </a:solidFill>
                          <a:latin typeface="Times New Roman" pitchFamily="18" charset="0"/>
                          <a:ea typeface="+mn-ea"/>
                          <a:cs typeface="Times New Roman" pitchFamily="18" charset="0"/>
                        </a:rPr>
                        <a:t>Booster</a:t>
                      </a:r>
                      <a:endParaRPr lang="en-US" sz="2000" b="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baseline="0" dirty="0" smtClean="0">
                          <a:solidFill>
                            <a:schemeClr val="tx1"/>
                          </a:solidFill>
                          <a:latin typeface="Times New Roman" pitchFamily="18" charset="0"/>
                          <a:ea typeface="+mn-ea"/>
                          <a:cs typeface="Times New Roman" pitchFamily="18" charset="0"/>
                        </a:rPr>
                        <a:t>10-yearly (if re-certification is needed)</a:t>
                      </a:r>
                      <a:endParaRPr lang="en-US" sz="2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607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smtClean="0">
                          <a:solidFill>
                            <a:schemeClr val="tx1"/>
                          </a:solidFill>
                          <a:latin typeface="Times New Roman" pitchFamily="18" charset="0"/>
                          <a:ea typeface="+mn-ea"/>
                          <a:cs typeface="Times New Roman" pitchFamily="18" charset="0"/>
                        </a:rPr>
                        <a:t>Contraindications</a:t>
                      </a:r>
                    </a:p>
                    <a:p>
                      <a:endParaRPr lang="en-US" sz="2000" b="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kern="1200" baseline="0" dirty="0" smtClean="0">
                          <a:solidFill>
                            <a:schemeClr val="tx1"/>
                          </a:solidFill>
                          <a:latin typeface="Times New Roman" pitchFamily="18" charset="0"/>
                          <a:ea typeface="+mn-ea"/>
                          <a:cs typeface="Times New Roman" pitchFamily="18" charset="0"/>
                        </a:rPr>
                        <a:t>Egg allergy, immunodeficiency from medication, disease or symptomatic HIV infection, hypersensitivity to a previous dose, pregnancy</a:t>
                      </a:r>
                      <a:endParaRPr lang="en-US" sz="2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75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smtClean="0">
                          <a:solidFill>
                            <a:schemeClr val="tx1"/>
                          </a:solidFill>
                          <a:latin typeface="Times New Roman" pitchFamily="18" charset="0"/>
                          <a:ea typeface="+mn-ea"/>
                          <a:cs typeface="Times New Roman" pitchFamily="18" charset="0"/>
                        </a:rPr>
                        <a:t>Adverse reactions</a:t>
                      </a:r>
                      <a:endParaRPr lang="en-US" sz="2000" b="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baseline="0" dirty="0" smtClean="0">
                          <a:solidFill>
                            <a:schemeClr val="tx1"/>
                          </a:solidFill>
                          <a:latin typeface="Times New Roman" pitchFamily="18" charset="0"/>
                          <a:ea typeface="+mn-ea"/>
                          <a:cs typeface="Times New Roman" pitchFamily="18" charset="0"/>
                        </a:rPr>
                        <a:t>Rarely, encephalitis or hepatic failure</a:t>
                      </a:r>
                      <a:endParaRPr lang="en-US" sz="2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8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smtClean="0">
                          <a:solidFill>
                            <a:schemeClr val="tx1"/>
                          </a:solidFill>
                          <a:latin typeface="Times New Roman" pitchFamily="18" charset="0"/>
                          <a:ea typeface="+mn-ea"/>
                          <a:cs typeface="Times New Roman" pitchFamily="18" charset="0"/>
                        </a:rPr>
                        <a:t>Before departure</a:t>
                      </a:r>
                    </a:p>
                    <a:p>
                      <a:endParaRPr lang="en-US" sz="2000" b="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kern="1200" baseline="0" dirty="0" smtClean="0">
                          <a:solidFill>
                            <a:schemeClr val="tx1"/>
                          </a:solidFill>
                          <a:latin typeface="Times New Roman" pitchFamily="18" charset="0"/>
                          <a:ea typeface="+mn-ea"/>
                          <a:cs typeface="Times New Roman" pitchFamily="18" charset="0"/>
                        </a:rPr>
                        <a:t>International certificate of vaccination becomes valid 10 days after vaccination</a:t>
                      </a:r>
                      <a:endParaRPr lang="en-US" sz="2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445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smtClean="0">
                          <a:solidFill>
                            <a:schemeClr val="tx1"/>
                          </a:solidFill>
                          <a:latin typeface="Times New Roman" pitchFamily="18" charset="0"/>
                          <a:ea typeface="+mn-ea"/>
                          <a:cs typeface="Times New Roman" pitchFamily="18" charset="0"/>
                        </a:rPr>
                        <a:t>Recommended </a:t>
                      </a:r>
                    </a:p>
                    <a:p>
                      <a:endParaRPr lang="en-US" sz="2000" b="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kern="1200" baseline="0" dirty="0" smtClean="0">
                          <a:solidFill>
                            <a:schemeClr val="tx1"/>
                          </a:solidFill>
                          <a:latin typeface="Times New Roman" pitchFamily="18" charset="0"/>
                          <a:ea typeface="+mn-ea"/>
                          <a:cs typeface="Times New Roman" pitchFamily="18" charset="0"/>
                        </a:rPr>
                        <a:t>All travellers to areas with risk of yellow fever transmission</a:t>
                      </a:r>
                      <a:endParaRPr lang="en-US" sz="2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199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smtClean="0">
                          <a:solidFill>
                            <a:schemeClr val="tx1"/>
                          </a:solidFill>
                          <a:latin typeface="Times New Roman" pitchFamily="18" charset="0"/>
                          <a:ea typeface="+mn-ea"/>
                          <a:cs typeface="Times New Roman" pitchFamily="18" charset="0"/>
                        </a:rPr>
                        <a:t>Special precautions</a:t>
                      </a:r>
                      <a:endParaRPr lang="en-US" sz="2000" kern="1200" baseline="0" dirty="0" smtClean="0">
                        <a:solidFill>
                          <a:schemeClr val="tx1"/>
                        </a:solidFill>
                        <a:latin typeface="Times New Roman" pitchFamily="18" charset="0"/>
                        <a:ea typeface="+mn-ea"/>
                        <a:cs typeface="Times New Roman" pitchFamily="18" charset="0"/>
                      </a:endParaRPr>
                    </a:p>
                    <a:p>
                      <a:endParaRPr lang="en-US" sz="2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kern="1200" baseline="0" dirty="0" smtClean="0">
                          <a:solidFill>
                            <a:schemeClr val="tx1"/>
                          </a:solidFill>
                          <a:latin typeface="Times New Roman" pitchFamily="18" charset="0"/>
                          <a:ea typeface="+mn-ea"/>
                          <a:cs typeface="Times New Roman" pitchFamily="18" charset="0"/>
                        </a:rPr>
                        <a:t>Not for infants under 9 months of age; restrictions in pregnancy</a:t>
                      </a:r>
                      <a:endParaRPr lang="en-US" sz="2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pPr algn="l"/>
            <a:r>
              <a:rPr lang="en-US" sz="2800" b="1" dirty="0" smtClean="0">
                <a:solidFill>
                  <a:srgbClr val="FF0000"/>
                </a:solidFill>
                <a:latin typeface="Times New Roman" pitchFamily="18" charset="0"/>
                <a:cs typeface="Times New Roman" pitchFamily="18" charset="0"/>
              </a:rPr>
              <a:t>Hepatitis B</a:t>
            </a:r>
            <a:endParaRPr lang="en-US" sz="2800" b="1"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838200"/>
            <a:ext cx="8229600" cy="5791200"/>
          </a:xfrm>
        </p:spPr>
        <p:txBody>
          <a:bodyPr>
            <a:normAutofit/>
          </a:bodyPr>
          <a:lstStyle/>
          <a:p>
            <a:r>
              <a:rPr lang="en-US" sz="2400" dirty="0" smtClean="0">
                <a:latin typeface="Times New Roman" pitchFamily="18" charset="0"/>
                <a:cs typeface="Times New Roman" pitchFamily="18" charset="0"/>
              </a:rPr>
              <a:t>Three doses given the first two doses are usually given 1 month apart, with the third dose 1–12 months later</a:t>
            </a:r>
          </a:p>
          <a:p>
            <a:r>
              <a:rPr lang="en-US" sz="2400" dirty="0" smtClean="0">
                <a:latin typeface="Times New Roman" pitchFamily="18" charset="0"/>
                <a:cs typeface="Times New Roman" pitchFamily="18" charset="0"/>
              </a:rPr>
              <a:t>Protection for at least 15 years and probably for life. Boosters are not recommended.</a:t>
            </a:r>
          </a:p>
          <a:p>
            <a:r>
              <a:rPr lang="en-US" sz="2400" dirty="0" smtClean="0">
                <a:latin typeface="Times New Roman" pitchFamily="18" charset="0"/>
                <a:cs typeface="Times New Roman" pitchFamily="18" charset="0"/>
              </a:rPr>
              <a:t>Because of the prolonged incubation period of hepatitis B, some protection will be afforded to most travellers following the second dose given before travel. The final dose should always be given upon return. </a:t>
            </a:r>
          </a:p>
          <a:p>
            <a:r>
              <a:rPr lang="en-US" sz="2400" dirty="0" smtClean="0">
                <a:latin typeface="Times New Roman" pitchFamily="18" charset="0"/>
                <a:cs typeface="Times New Roman" pitchFamily="18" charset="0"/>
              </a:rPr>
              <a:t>A rapid schedule of administration of Monovalent hepatitis B vaccine has been given day 0, 1 month 2 months. An additional dose is given 6-12 months after the first dose.</a:t>
            </a:r>
          </a:p>
          <a:p>
            <a:r>
              <a:rPr lang="en-US" sz="2400" dirty="0" smtClean="0">
                <a:latin typeface="Times New Roman" pitchFamily="18" charset="0"/>
                <a:cs typeface="Times New Roman" pitchFamily="18" charset="0"/>
              </a:rPr>
              <a:t>A very rapid schedule of administration of hepatitis B vaccine has been proposed day 0, 7 , 21 days. An additional dose is given at 12 months.</a:t>
            </a:r>
          </a:p>
          <a:p>
            <a:endParaRPr lang="en-US" dirty="0" smtClean="0"/>
          </a:p>
          <a:p>
            <a:endParaRPr lang="en-US" dirty="0"/>
          </a:p>
        </p:txBody>
      </p:sp>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normAutofit/>
          </a:bodyPr>
          <a:lstStyle/>
          <a:p>
            <a:pPr algn="l"/>
            <a:r>
              <a:rPr lang="en-US" sz="2800" b="1" dirty="0" smtClean="0">
                <a:solidFill>
                  <a:srgbClr val="FF0000"/>
                </a:solidFill>
                <a:latin typeface="Times New Roman" pitchFamily="18" charset="0"/>
                <a:cs typeface="Times New Roman" pitchFamily="18" charset="0"/>
              </a:rPr>
              <a:t>Hepatitis B</a:t>
            </a:r>
            <a:endParaRPr lang="en-US" sz="2800" dirty="0">
              <a:solidFill>
                <a:srgbClr val="FF0000"/>
              </a:solidFill>
            </a:endParaRPr>
          </a:p>
        </p:txBody>
      </p:sp>
      <p:sp>
        <p:nvSpPr>
          <p:cNvPr id="3" name="Content Placeholder 2"/>
          <p:cNvSpPr>
            <a:spLocks noGrp="1"/>
          </p:cNvSpPr>
          <p:nvPr>
            <p:ph idx="1"/>
          </p:nvPr>
        </p:nvSpPr>
        <p:spPr>
          <a:xfrm>
            <a:off x="457200" y="838200"/>
            <a:ext cx="8229600" cy="6019800"/>
          </a:xfrm>
        </p:spPr>
        <p:txBody>
          <a:bodyPr>
            <a:normAutofit/>
          </a:bodyPr>
          <a:lstStyle/>
          <a:p>
            <a:r>
              <a:rPr lang="en-US" sz="2400" dirty="0" smtClean="0">
                <a:latin typeface="Times New Roman" pitchFamily="18" charset="0"/>
                <a:cs typeface="Times New Roman" pitchFamily="18" charset="0"/>
              </a:rPr>
              <a:t>A combination vaccine that provides protection against both hepatitis A and hepatitis B should be considered for travellers potentially exposed to both organisms</a:t>
            </a:r>
          </a:p>
          <a:p>
            <a:pPr>
              <a:buNone/>
            </a:pP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This inactivated vaccine is administered as follows day 0,</a:t>
            </a:r>
          </a:p>
          <a:p>
            <a:pPr>
              <a:buNone/>
            </a:pPr>
            <a:r>
              <a:rPr lang="en-US" sz="2400" dirty="0" smtClean="0">
                <a:latin typeface="Times New Roman" pitchFamily="18" charset="0"/>
                <a:cs typeface="Times New Roman" pitchFamily="18" charset="0"/>
              </a:rPr>
              <a:t>     1 month, 6 months.</a:t>
            </a:r>
          </a:p>
          <a:p>
            <a:pPr>
              <a:buNone/>
            </a:pP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 A rapid schedule at day 0, 1 month and 2 months, with an additional dose at 12 months</a:t>
            </a:r>
          </a:p>
          <a:p>
            <a:pPr>
              <a:buNone/>
            </a:pP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 Very rapid schedule with administration at day 0, day 7 and day 21 with a booster dose at 12 months</a:t>
            </a:r>
          </a:p>
          <a:p>
            <a:endParaRPr lang="en-US" dirty="0" smtClean="0"/>
          </a:p>
          <a:p>
            <a:pPr>
              <a:buNone/>
            </a:pPr>
            <a:endParaRPr lang="en-US" dirty="0"/>
          </a:p>
        </p:txBody>
      </p:sp>
    </p:spTree>
  </p:cSld>
  <p:clrMapOvr>
    <a:masterClrMapping/>
  </p:clrMapOvr>
  <p:transition>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pPr algn="l"/>
            <a:r>
              <a:rPr lang="en-US" sz="2800" b="1" dirty="0" smtClean="0">
                <a:solidFill>
                  <a:srgbClr val="FF0000"/>
                </a:solidFill>
                <a:latin typeface="Times New Roman" pitchFamily="18" charset="0"/>
                <a:cs typeface="Times New Roman" pitchFamily="18" charset="0"/>
              </a:rPr>
              <a:t>Hepatitis A</a:t>
            </a:r>
            <a:endParaRPr lang="en-US" sz="2800" b="1" dirty="0">
              <a:solidFill>
                <a:srgbClr val="FF0000"/>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381000" y="762001"/>
          <a:ext cx="8305800" cy="4350594"/>
        </p:xfrm>
        <a:graphic>
          <a:graphicData uri="http://schemas.openxmlformats.org/drawingml/2006/table">
            <a:tbl>
              <a:tblPr firstRow="1" bandRow="1"/>
              <a:tblGrid>
                <a:gridCol w="3429000"/>
                <a:gridCol w="4876800"/>
              </a:tblGrid>
              <a:tr h="6191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smtClean="0">
                          <a:solidFill>
                            <a:schemeClr val="tx1"/>
                          </a:solidFill>
                          <a:latin typeface="Times New Roman" pitchFamily="18" charset="0"/>
                          <a:ea typeface="+mn-ea"/>
                          <a:cs typeface="Times New Roman" pitchFamily="18" charset="0"/>
                        </a:rPr>
                        <a:t>Type of vaccine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smtClean="0">
                          <a:solidFill>
                            <a:schemeClr val="tx1"/>
                          </a:solidFill>
                          <a:latin typeface="Times New Roman" pitchFamily="18" charset="0"/>
                          <a:ea typeface="+mn-ea"/>
                          <a:cs typeface="Times New Roman" pitchFamily="18" charset="0"/>
                        </a:rPr>
                        <a:t>Inactivated (killed)</a:t>
                      </a:r>
                      <a:endParaRPr lang="en-US" sz="2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93847">
                <a:tc>
                  <a:txBody>
                    <a:bodyPr/>
                    <a:lstStyle/>
                    <a:p>
                      <a:r>
                        <a:rPr lang="en-US" sz="2000" b="1" kern="1200" baseline="0" dirty="0" smtClean="0">
                          <a:solidFill>
                            <a:schemeClr val="tx1"/>
                          </a:solidFill>
                          <a:latin typeface="Times New Roman" pitchFamily="18" charset="0"/>
                          <a:ea typeface="+mn-ea"/>
                          <a:cs typeface="Times New Roman" pitchFamily="18" charset="0"/>
                        </a:rPr>
                        <a:t>Number of doses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baseline="0" dirty="0" smtClean="0">
                          <a:solidFill>
                            <a:schemeClr val="tx1"/>
                          </a:solidFill>
                          <a:latin typeface="Times New Roman" pitchFamily="18" charset="0"/>
                          <a:ea typeface="+mn-ea"/>
                          <a:cs typeface="Times New Roman" pitchFamily="18" charset="0"/>
                        </a:rPr>
                        <a:t>   Two 0.5ml i.m. Second dose 6–24 months after the first</a:t>
                      </a:r>
                      <a:endParaRPr lang="en-US" sz="2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37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smtClean="0">
                          <a:solidFill>
                            <a:schemeClr val="tx1"/>
                          </a:solidFill>
                          <a:latin typeface="Times New Roman" pitchFamily="18" charset="0"/>
                          <a:ea typeface="+mn-ea"/>
                          <a:cs typeface="Times New Roman" pitchFamily="18" charset="0"/>
                        </a:rPr>
                        <a:t>Booster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baseline="0" dirty="0" smtClean="0">
                          <a:solidFill>
                            <a:schemeClr val="tx1"/>
                          </a:solidFill>
                          <a:latin typeface="Times New Roman" pitchFamily="18" charset="0"/>
                          <a:ea typeface="+mn-ea"/>
                          <a:cs typeface="Times New Roman" pitchFamily="18" charset="0"/>
                        </a:rPr>
                        <a:t>May not be necessary</a:t>
                      </a:r>
                      <a:endParaRPr lang="en-US" sz="2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37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smtClean="0">
                          <a:solidFill>
                            <a:schemeClr val="tx1"/>
                          </a:solidFill>
                          <a:latin typeface="Times New Roman" pitchFamily="18" charset="0"/>
                          <a:ea typeface="+mn-ea"/>
                          <a:cs typeface="Times New Roman" pitchFamily="18" charset="0"/>
                        </a:rPr>
                        <a:t>Contraindications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baseline="0" dirty="0" smtClean="0">
                          <a:solidFill>
                            <a:schemeClr val="tx1"/>
                          </a:solidFill>
                          <a:latin typeface="Times New Roman" pitchFamily="18" charset="0"/>
                          <a:ea typeface="+mn-ea"/>
                          <a:cs typeface="Times New Roman" pitchFamily="18" charset="0"/>
                        </a:rPr>
                        <a:t>Hypersensitivity to previous dose</a:t>
                      </a:r>
                      <a:endParaRPr lang="en-US" sz="2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601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smtClean="0">
                          <a:solidFill>
                            <a:schemeClr val="tx1"/>
                          </a:solidFill>
                          <a:latin typeface="Times New Roman" pitchFamily="18" charset="0"/>
                          <a:ea typeface="+mn-ea"/>
                          <a:cs typeface="Times New Roman" pitchFamily="18" charset="0"/>
                        </a:rPr>
                        <a:t>Adverse reactions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baseline="0" dirty="0" smtClean="0">
                          <a:solidFill>
                            <a:schemeClr val="tx1"/>
                          </a:solidFill>
                          <a:latin typeface="Times New Roman" pitchFamily="18" charset="0"/>
                          <a:ea typeface="+mn-ea"/>
                          <a:cs typeface="Times New Roman" pitchFamily="18" charset="0"/>
                        </a:rPr>
                        <a:t>Mild local reaction of short duration, mild systemic reaction</a:t>
                      </a:r>
                      <a:endParaRPr lang="en-US" sz="2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46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smtClean="0">
                          <a:solidFill>
                            <a:schemeClr val="tx1"/>
                          </a:solidFill>
                          <a:latin typeface="Times New Roman" pitchFamily="18" charset="0"/>
                          <a:ea typeface="+mn-ea"/>
                          <a:cs typeface="Times New Roman" pitchFamily="18" charset="0"/>
                        </a:rPr>
                        <a:t>Before departure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baseline="0" dirty="0" smtClean="0">
                          <a:solidFill>
                            <a:schemeClr val="tx1"/>
                          </a:solidFill>
                          <a:latin typeface="Times New Roman" pitchFamily="18" charset="0"/>
                          <a:ea typeface="+mn-ea"/>
                          <a:cs typeface="Times New Roman" pitchFamily="18" charset="0"/>
                        </a:rPr>
                        <a:t>Protection 2–4 weeks after first dose</a:t>
                      </a:r>
                      <a:endParaRPr lang="en-US" sz="2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882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smtClean="0">
                          <a:solidFill>
                            <a:schemeClr val="tx1"/>
                          </a:solidFill>
                          <a:latin typeface="Times New Roman" pitchFamily="18" charset="0"/>
                          <a:ea typeface="+mn-ea"/>
                          <a:cs typeface="Times New Roman" pitchFamily="18" charset="0"/>
                        </a:rPr>
                        <a:t>Recommended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baseline="0" dirty="0" smtClean="0">
                          <a:solidFill>
                            <a:schemeClr val="tx1"/>
                          </a:solidFill>
                          <a:latin typeface="Times New Roman" pitchFamily="18" charset="0"/>
                          <a:ea typeface="+mn-ea"/>
                          <a:cs typeface="Times New Roman" pitchFamily="18" charset="0"/>
                        </a:rPr>
                        <a:t>All non-immune travellers to endemic areas</a:t>
                      </a:r>
                      <a:endParaRPr lang="en-US" sz="2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pPr algn="l"/>
            <a:r>
              <a:rPr lang="en-US" sz="2800" b="1" dirty="0" smtClean="0">
                <a:solidFill>
                  <a:srgbClr val="F5F884"/>
                </a:solidFill>
                <a:latin typeface="Times New Roman" pitchFamily="18" charset="0"/>
                <a:cs typeface="Times New Roman" pitchFamily="18" charset="0"/>
              </a:rPr>
              <a:t>Varicella</a:t>
            </a:r>
            <a:endParaRPr lang="en-US" sz="2800" b="1" dirty="0">
              <a:solidFill>
                <a:srgbClr val="F5F884"/>
              </a:solidFill>
              <a:latin typeface="Times New Roman" pitchFamily="18" charset="0"/>
              <a:cs typeface="Times New Roman" pitchFamily="18" charset="0"/>
            </a:endParaRPr>
          </a:p>
        </p:txBody>
      </p:sp>
      <p:sp>
        <p:nvSpPr>
          <p:cNvPr id="3" name="Content Placeholder 2"/>
          <p:cNvSpPr>
            <a:spLocks noGrp="1"/>
          </p:cNvSpPr>
          <p:nvPr>
            <p:ph idx="1"/>
          </p:nvPr>
        </p:nvSpPr>
        <p:spPr>
          <a:xfrm>
            <a:off x="304800" y="838200"/>
            <a:ext cx="8382000" cy="5715000"/>
          </a:xfrm>
        </p:spPr>
        <p:txBody>
          <a:bodyPr>
            <a:normAutofit/>
          </a:bodyPr>
          <a:lstStyle/>
          <a:p>
            <a:r>
              <a:rPr lang="en-US" sz="2400" dirty="0" smtClean="0">
                <a:latin typeface="Times New Roman" pitchFamily="18" charset="0"/>
                <a:cs typeface="Times New Roman" pitchFamily="18" charset="0"/>
              </a:rPr>
              <a:t>In several industrialized countries, Varicella vaccines have been introduced into the childhood immunization programmes. </a:t>
            </a:r>
          </a:p>
          <a:p>
            <a:r>
              <a:rPr lang="en-US" sz="2400" dirty="0" smtClean="0">
                <a:latin typeface="Times New Roman" pitchFamily="18" charset="0"/>
                <a:cs typeface="Times New Roman" pitchFamily="18" charset="0"/>
              </a:rPr>
              <a:t>Most adult travellers from temperate climates are immune (as a result of either natural disease or immunization).</a:t>
            </a:r>
          </a:p>
          <a:p>
            <a:r>
              <a:rPr lang="en-US" sz="2400" dirty="0" smtClean="0">
                <a:latin typeface="Times New Roman" pitchFamily="18" charset="0"/>
                <a:cs typeface="Times New Roman" pitchFamily="18" charset="0"/>
              </a:rPr>
              <a:t>Adult travellers without a history of Varicella who travel from tropical countries to temperate climates may be at increased risk and should consider vaccination.</a:t>
            </a:r>
          </a:p>
          <a:p>
            <a:r>
              <a:rPr lang="en-US" sz="2400" dirty="0" smtClean="0">
                <a:latin typeface="Times New Roman" pitchFamily="18" charset="0"/>
                <a:cs typeface="Times New Roman" pitchFamily="18" charset="0"/>
              </a:rPr>
              <a:t>Use at 9 months of age and older. optimal age for Varicella vaccination is 12–24 months.</a:t>
            </a:r>
          </a:p>
          <a:p>
            <a:r>
              <a:rPr lang="en-US" sz="2400" dirty="0" smtClean="0">
                <a:latin typeface="Times New Roman" pitchFamily="18" charset="0"/>
                <a:cs typeface="Times New Roman" pitchFamily="18" charset="0"/>
              </a:rPr>
              <a:t>In Japan and several other countries 1 dose of the vaccine is considered sufficient regardless of age.</a:t>
            </a:r>
          </a:p>
          <a:p>
            <a:r>
              <a:rPr lang="en-US" sz="2400" dirty="0" smtClean="0">
                <a:latin typeface="Times New Roman" pitchFamily="18" charset="0"/>
                <a:cs typeface="Times New Roman" pitchFamily="18" charset="0"/>
              </a:rPr>
              <a:t>In the United States 2 doses 4–8 weeks apart, are recommended for adolescents and adults.</a:t>
            </a:r>
          </a:p>
          <a:p>
            <a:endParaRPr lang="en-US" sz="2400" dirty="0" smtClean="0">
              <a:latin typeface="Times New Roman" pitchFamily="18" charset="0"/>
              <a:cs typeface="Times New Roman" pitchFamily="18" charset="0"/>
            </a:endParaRPr>
          </a:p>
          <a:p>
            <a:endParaRPr lang="en-US" dirty="0"/>
          </a:p>
        </p:txBody>
      </p:sp>
    </p:spTree>
  </p:cSld>
  <p:clrMapOvr>
    <a:masterClrMapping/>
  </p:clrMapOvr>
  <p:transition>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b="1" dirty="0" smtClean="0">
                <a:solidFill>
                  <a:srgbClr val="F5F884"/>
                </a:solidFill>
                <a:latin typeface="Times New Roman" pitchFamily="18" charset="0"/>
                <a:cs typeface="Times New Roman" pitchFamily="18" charset="0"/>
              </a:rPr>
              <a:t>Varicella vaccine</a:t>
            </a:r>
            <a:endParaRPr lang="en-US" sz="2800" b="1" dirty="0">
              <a:solidFill>
                <a:srgbClr val="F5F884"/>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a:buNone/>
            </a:pPr>
            <a:r>
              <a:rPr lang="en-US" sz="2400" b="1" dirty="0" smtClean="0">
                <a:latin typeface="Times New Roman" pitchFamily="18" charset="0"/>
                <a:cs typeface="Times New Roman" pitchFamily="18" charset="0"/>
              </a:rPr>
              <a:t> Side effects:</a:t>
            </a:r>
          </a:p>
          <a:p>
            <a:r>
              <a:rPr lang="en-US" sz="2400" dirty="0" smtClean="0">
                <a:latin typeface="Times New Roman" pitchFamily="18" charset="0"/>
                <a:cs typeface="Times New Roman" pitchFamily="18" charset="0"/>
              </a:rPr>
              <a:t>Mild Varicella-like disease with rash within 4 weeks. </a:t>
            </a:r>
          </a:p>
          <a:p>
            <a:pPr>
              <a:buNone/>
            </a:pP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Contraindications </a:t>
            </a:r>
          </a:p>
          <a:p>
            <a:r>
              <a:rPr lang="en-US" sz="2400" dirty="0" smtClean="0">
                <a:latin typeface="Times New Roman" pitchFamily="18" charset="0"/>
                <a:cs typeface="Times New Roman" pitchFamily="18" charset="0"/>
              </a:rPr>
              <a:t>Pregnancy (pregnancy should be avoided for 4 weeks following vaccination), </a:t>
            </a:r>
          </a:p>
          <a:p>
            <a:r>
              <a:rPr lang="en-US" sz="2400" dirty="0" smtClean="0">
                <a:latin typeface="Times New Roman" pitchFamily="18" charset="0"/>
                <a:cs typeface="Times New Roman" pitchFamily="18" charset="0"/>
              </a:rPr>
              <a:t>Ongoing severe illness</a:t>
            </a:r>
          </a:p>
          <a:p>
            <a:r>
              <a:rPr lang="en-US" sz="2400" dirty="0" smtClean="0">
                <a:latin typeface="Times New Roman" pitchFamily="18" charset="0"/>
                <a:cs typeface="Times New Roman" pitchFamily="18" charset="0"/>
              </a:rPr>
              <a:t>Anaphylactic reactions</a:t>
            </a:r>
          </a:p>
          <a:p>
            <a:r>
              <a:rPr lang="en-US" sz="2400" dirty="0" smtClean="0">
                <a:latin typeface="Times New Roman" pitchFamily="18" charset="0"/>
                <a:cs typeface="Times New Roman" pitchFamily="18" charset="0"/>
              </a:rPr>
              <a:t>Immuno suppression.</a:t>
            </a:r>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pPr algn="l"/>
            <a:r>
              <a:rPr lang="en-US" sz="2800" b="1" dirty="0" smtClean="0">
                <a:solidFill>
                  <a:srgbClr val="F5F884"/>
                </a:solidFill>
                <a:latin typeface="Times New Roman" pitchFamily="18" charset="0"/>
                <a:cs typeface="Times New Roman" pitchFamily="18" charset="0"/>
              </a:rPr>
              <a:t>Introduction:</a:t>
            </a:r>
            <a:endParaRPr lang="en-US" sz="2800" b="1" dirty="0">
              <a:solidFill>
                <a:srgbClr val="F5F884"/>
              </a:solidFill>
              <a:latin typeface="Times New Roman" pitchFamily="18" charset="0"/>
              <a:cs typeface="Times New Roman" pitchFamily="18" charset="0"/>
            </a:endParaRPr>
          </a:p>
        </p:txBody>
      </p:sp>
      <p:sp>
        <p:nvSpPr>
          <p:cNvPr id="3" name="Content Placeholder 2"/>
          <p:cNvSpPr>
            <a:spLocks noGrp="1"/>
          </p:cNvSpPr>
          <p:nvPr>
            <p:ph idx="1"/>
          </p:nvPr>
        </p:nvSpPr>
        <p:spPr>
          <a:xfrm>
            <a:off x="0" y="685800"/>
            <a:ext cx="8839200" cy="6172200"/>
          </a:xfrm>
        </p:spPr>
        <p:txBody>
          <a:bodyPr>
            <a:noAutofit/>
          </a:bodyPr>
          <a:lstStyle/>
          <a:p>
            <a:pPr lvl="1">
              <a:buFont typeface="Wingdings" pitchFamily="2" charset="2"/>
              <a:buChar char="q"/>
            </a:pPr>
            <a:r>
              <a:rPr lang="en-US" sz="2400" b="1" dirty="0" smtClean="0">
                <a:latin typeface="Times New Roman" pitchFamily="18" charset="0"/>
                <a:cs typeface="Times New Roman" pitchFamily="18" charset="0"/>
              </a:rPr>
              <a:t> Immunization:</a:t>
            </a:r>
          </a:p>
          <a:p>
            <a:pPr lvl="1" algn="just"/>
            <a:r>
              <a:rPr lang="en-US" sz="2200" dirty="0" smtClean="0">
                <a:solidFill>
                  <a:srgbClr val="F5F884"/>
                </a:solidFill>
                <a:latin typeface="Times New Roman" pitchFamily="18" charset="0"/>
                <a:cs typeface="Times New Roman" pitchFamily="18" charset="0"/>
              </a:rPr>
              <a:t>Immunization is the process whereby a person is made immune or resistant to an infectious disease</a:t>
            </a:r>
          </a:p>
          <a:p>
            <a:pPr lvl="1" algn="just">
              <a:buNone/>
            </a:pPr>
            <a:endParaRPr lang="en-US" sz="2200" dirty="0" smtClean="0">
              <a:latin typeface="Times New Roman" pitchFamily="18" charset="0"/>
              <a:cs typeface="Times New Roman" pitchFamily="18" charset="0"/>
            </a:endParaRPr>
          </a:p>
          <a:p>
            <a:pPr lvl="1" algn="just"/>
            <a:r>
              <a:rPr lang="en-US" sz="2200" dirty="0" smtClean="0">
                <a:latin typeface="Times New Roman" pitchFamily="18" charset="0"/>
                <a:cs typeface="Times New Roman" pitchFamily="18" charset="0"/>
              </a:rPr>
              <a:t>Immunization is a proven tool for controlling and eliminating life-threatening infectious diseases</a:t>
            </a:r>
          </a:p>
          <a:p>
            <a:pPr lvl="1" algn="just">
              <a:buNone/>
            </a:pPr>
            <a:endParaRPr lang="en-US" sz="2200" dirty="0" smtClean="0">
              <a:latin typeface="Times New Roman" pitchFamily="18" charset="0"/>
              <a:cs typeface="Times New Roman" pitchFamily="18" charset="0"/>
            </a:endParaRPr>
          </a:p>
          <a:p>
            <a:pPr lvl="1" algn="just"/>
            <a:r>
              <a:rPr lang="en-US" sz="2200" dirty="0" smtClean="0">
                <a:latin typeface="Times New Roman" pitchFamily="18" charset="0"/>
                <a:cs typeface="Times New Roman" pitchFamily="18" charset="0"/>
              </a:rPr>
              <a:t>It is one of the most cost-effective health investments, with proven strategies that make it accessible to even the most hard-to-reach and vulnerable populations</a:t>
            </a:r>
          </a:p>
          <a:p>
            <a:pPr lvl="1" algn="just">
              <a:buNone/>
            </a:pPr>
            <a:endParaRPr lang="en-US" sz="2200" dirty="0" smtClean="0">
              <a:latin typeface="Times New Roman" pitchFamily="18" charset="0"/>
              <a:cs typeface="Times New Roman" pitchFamily="18" charset="0"/>
            </a:endParaRPr>
          </a:p>
          <a:p>
            <a:pPr lvl="1" algn="just"/>
            <a:r>
              <a:rPr lang="en-US" sz="2200" dirty="0" smtClean="0">
                <a:latin typeface="Times New Roman" pitchFamily="18" charset="0"/>
                <a:cs typeface="Times New Roman" pitchFamily="18" charset="0"/>
              </a:rPr>
              <a:t>It has clearly defined target groups, can be delivered effectively through outreach activities and does not require any major lifestyle change</a:t>
            </a:r>
          </a:p>
          <a:p>
            <a:pPr lvl="0"/>
            <a:endParaRPr lang="en-US" sz="2400" b="1" dirty="0" smtClean="0">
              <a:latin typeface="Times New Roman" pitchFamily="18" charset="0"/>
              <a:cs typeface="Times New Roman" pitchFamily="18" charset="0"/>
            </a:endParaRPr>
          </a:p>
          <a:p>
            <a:pPr lvl="1"/>
            <a:endParaRPr lang="en-US" sz="2400" dirty="0" smtClean="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normAutofit fontScale="90000"/>
          </a:bodyPr>
          <a:lstStyle/>
          <a:p>
            <a:pPr algn="l"/>
            <a:r>
              <a:rPr lang="en-US" sz="3100" b="1" dirty="0" err="1" smtClean="0">
                <a:solidFill>
                  <a:srgbClr val="F5F884"/>
                </a:solidFill>
                <a:latin typeface="Times New Roman" pitchFamily="18" charset="0"/>
                <a:cs typeface="Times New Roman" pitchFamily="18" charset="0"/>
              </a:rPr>
              <a:t>Haemophillus</a:t>
            </a:r>
            <a:r>
              <a:rPr lang="en-US" sz="3100" b="1" dirty="0" smtClean="0">
                <a:solidFill>
                  <a:srgbClr val="F5F884"/>
                </a:solidFill>
                <a:latin typeface="Times New Roman" pitchFamily="18" charset="0"/>
                <a:cs typeface="Times New Roman" pitchFamily="18" charset="0"/>
              </a:rPr>
              <a:t> influenzae type b (</a:t>
            </a:r>
            <a:r>
              <a:rPr lang="en-US" sz="3100" b="1" dirty="0" err="1" smtClean="0">
                <a:solidFill>
                  <a:srgbClr val="F5F884"/>
                </a:solidFill>
                <a:latin typeface="Times New Roman" pitchFamily="18" charset="0"/>
                <a:cs typeface="Times New Roman" pitchFamily="18" charset="0"/>
              </a:rPr>
              <a:t>Hib</a:t>
            </a:r>
            <a:r>
              <a:rPr lang="en-US" sz="3100" b="1" dirty="0" smtClean="0">
                <a:solidFill>
                  <a:srgbClr val="F5F884"/>
                </a:solidFill>
                <a:latin typeface="Times New Roman" pitchFamily="18" charset="0"/>
                <a:cs typeface="Times New Roman" pitchFamily="18" charset="0"/>
              </a:rPr>
              <a:t>)</a:t>
            </a:r>
            <a:r>
              <a:rPr lang="en-US" sz="2800" b="1" dirty="0" smtClean="0">
                <a:latin typeface="Times New Roman" pitchFamily="18" charset="0"/>
                <a:cs typeface="Times New Roman" pitchFamily="18" charset="0"/>
              </a:rPr>
              <a:t/>
            </a:r>
            <a:br>
              <a:rPr lang="en-US" sz="2800" b="1" dirty="0" smtClean="0">
                <a:latin typeface="Times New Roman" pitchFamily="18" charset="0"/>
                <a:cs typeface="Times New Roman" pitchFamily="18" charset="0"/>
              </a:rPr>
            </a:b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914400"/>
            <a:ext cx="8382000" cy="5211763"/>
          </a:xfrm>
        </p:spPr>
        <p:txBody>
          <a:bodyPr>
            <a:normAutofit fontScale="92500" lnSpcReduction="10000"/>
          </a:bodyPr>
          <a:lstStyle/>
          <a:p>
            <a:pPr>
              <a:buNone/>
            </a:pPr>
            <a:r>
              <a:rPr lang="en-US" sz="2600" b="1" dirty="0" smtClean="0">
                <a:latin typeface="Times New Roman" pitchFamily="18" charset="0"/>
                <a:cs typeface="Times New Roman" pitchFamily="18" charset="0"/>
              </a:rPr>
              <a:t>Indications:</a:t>
            </a:r>
          </a:p>
          <a:p>
            <a:pPr>
              <a:lnSpc>
                <a:spcPct val="90000"/>
              </a:lnSpc>
            </a:pPr>
            <a:r>
              <a:rPr lang="en-US" sz="2600" dirty="0" smtClean="0">
                <a:latin typeface="Times New Roman" pitchFamily="18" charset="0"/>
                <a:cs typeface="Times New Roman" pitchFamily="18" charset="0"/>
              </a:rPr>
              <a:t>Pneumonia, respiratory infection common in children &lt; 2 years</a:t>
            </a:r>
          </a:p>
          <a:p>
            <a:pPr>
              <a:lnSpc>
                <a:spcPct val="90000"/>
              </a:lnSpc>
              <a:buNone/>
            </a:pPr>
            <a:endParaRPr lang="en-US" sz="2600" b="1" dirty="0" smtClean="0">
              <a:latin typeface="Times New Roman" pitchFamily="18" charset="0"/>
              <a:cs typeface="Times New Roman" pitchFamily="18" charset="0"/>
            </a:endParaRPr>
          </a:p>
          <a:p>
            <a:pPr>
              <a:lnSpc>
                <a:spcPct val="90000"/>
              </a:lnSpc>
              <a:buNone/>
            </a:pPr>
            <a:r>
              <a:rPr lang="en-US" sz="2600" b="1" dirty="0" smtClean="0">
                <a:latin typeface="Times New Roman" pitchFamily="18" charset="0"/>
                <a:cs typeface="Times New Roman" pitchFamily="18" charset="0"/>
              </a:rPr>
              <a:t>Vaccine </a:t>
            </a:r>
          </a:p>
          <a:p>
            <a:pPr>
              <a:lnSpc>
                <a:spcPct val="90000"/>
              </a:lnSpc>
            </a:pPr>
            <a:r>
              <a:rPr lang="en-US" sz="2600" dirty="0" smtClean="0">
                <a:latin typeface="Times New Roman" pitchFamily="18" charset="0"/>
                <a:cs typeface="Times New Roman" pitchFamily="18" charset="0"/>
              </a:rPr>
              <a:t>Conjugate polysaccharide b vaccine</a:t>
            </a:r>
          </a:p>
          <a:p>
            <a:pPr>
              <a:lnSpc>
                <a:spcPct val="90000"/>
              </a:lnSpc>
              <a:buNone/>
            </a:pPr>
            <a:endParaRPr lang="en-US" sz="2600" b="1" dirty="0" smtClean="0">
              <a:latin typeface="Times New Roman" pitchFamily="18" charset="0"/>
              <a:cs typeface="Times New Roman" pitchFamily="18" charset="0"/>
            </a:endParaRPr>
          </a:p>
          <a:p>
            <a:pPr>
              <a:lnSpc>
                <a:spcPct val="90000"/>
              </a:lnSpc>
              <a:buNone/>
            </a:pPr>
            <a:r>
              <a:rPr lang="en-US" sz="2600" b="1" dirty="0" smtClean="0">
                <a:latin typeface="Times New Roman" pitchFamily="18" charset="0"/>
                <a:cs typeface="Times New Roman" pitchFamily="18" charset="0"/>
              </a:rPr>
              <a:t>Schedule:</a:t>
            </a:r>
          </a:p>
          <a:p>
            <a:pPr>
              <a:lnSpc>
                <a:spcPct val="90000"/>
              </a:lnSpc>
            </a:pPr>
            <a:r>
              <a:rPr lang="en-US" sz="2600" dirty="0" smtClean="0">
                <a:latin typeface="Times New Roman" pitchFamily="18" charset="0"/>
                <a:cs typeface="Times New Roman" pitchFamily="18" charset="0"/>
              </a:rPr>
              <a:t>6,10,14 weeks booster at 12-15 months </a:t>
            </a:r>
          </a:p>
          <a:p>
            <a:pPr>
              <a:lnSpc>
                <a:spcPct val="90000"/>
              </a:lnSpc>
              <a:buNone/>
            </a:pPr>
            <a:endParaRPr lang="en-US" sz="2600" b="1" dirty="0" smtClean="0">
              <a:latin typeface="Times New Roman" pitchFamily="18" charset="0"/>
              <a:cs typeface="Times New Roman" pitchFamily="18" charset="0"/>
            </a:endParaRPr>
          </a:p>
          <a:p>
            <a:pPr>
              <a:lnSpc>
                <a:spcPct val="90000"/>
              </a:lnSpc>
              <a:buNone/>
            </a:pPr>
            <a:r>
              <a:rPr lang="en-US" sz="2600" b="1" dirty="0" smtClean="0">
                <a:latin typeface="Times New Roman" pitchFamily="18" charset="0"/>
                <a:cs typeface="Times New Roman" pitchFamily="18" charset="0"/>
              </a:rPr>
              <a:t>Dose:</a:t>
            </a:r>
          </a:p>
          <a:p>
            <a:pPr>
              <a:lnSpc>
                <a:spcPct val="90000"/>
              </a:lnSpc>
            </a:pPr>
            <a:r>
              <a:rPr lang="en-US" sz="2600" dirty="0" smtClean="0">
                <a:latin typeface="Times New Roman" pitchFamily="18" charset="0"/>
                <a:cs typeface="Times New Roman" pitchFamily="18" charset="0"/>
              </a:rPr>
              <a:t>0.5 ml </a:t>
            </a:r>
            <a:r>
              <a:rPr lang="en-US" sz="2600" dirty="0" err="1" smtClean="0">
                <a:latin typeface="Times New Roman" pitchFamily="18" charset="0"/>
                <a:cs typeface="Times New Roman" pitchFamily="18" charset="0"/>
              </a:rPr>
              <a:t>im</a:t>
            </a:r>
            <a:r>
              <a:rPr lang="en-US" sz="2600" dirty="0" smtClean="0">
                <a:latin typeface="Times New Roman" pitchFamily="18" charset="0"/>
                <a:cs typeface="Times New Roman" pitchFamily="18" charset="0"/>
              </a:rPr>
              <a:t> </a:t>
            </a:r>
            <a:r>
              <a:rPr lang="en-US" sz="2600" dirty="0" err="1" smtClean="0">
                <a:latin typeface="Times New Roman" pitchFamily="18" charset="0"/>
                <a:cs typeface="Times New Roman" pitchFamily="18" charset="0"/>
              </a:rPr>
              <a:t>ant.lat.aspect</a:t>
            </a:r>
            <a:r>
              <a:rPr lang="en-US" sz="2600" dirty="0" smtClean="0">
                <a:latin typeface="Times New Roman" pitchFamily="18" charset="0"/>
                <a:cs typeface="Times New Roman" pitchFamily="18" charset="0"/>
              </a:rPr>
              <a:t> of thigh</a:t>
            </a:r>
          </a:p>
          <a:p>
            <a:pPr>
              <a:lnSpc>
                <a:spcPct val="90000"/>
              </a:lnSpc>
              <a:buNone/>
            </a:pPr>
            <a:endParaRPr lang="en-US" sz="2600" b="1" dirty="0" smtClean="0">
              <a:latin typeface="Times New Roman" pitchFamily="18" charset="0"/>
              <a:cs typeface="Times New Roman" pitchFamily="18" charset="0"/>
            </a:endParaRPr>
          </a:p>
          <a:p>
            <a:pPr>
              <a:lnSpc>
                <a:spcPct val="90000"/>
              </a:lnSpc>
              <a:buNone/>
            </a:pPr>
            <a:r>
              <a:rPr lang="en-US" sz="2600" b="1" dirty="0" smtClean="0">
                <a:latin typeface="Times New Roman" pitchFamily="18" charset="0"/>
                <a:cs typeface="Times New Roman" pitchFamily="18" charset="0"/>
              </a:rPr>
              <a:t>Contra-</a:t>
            </a:r>
            <a:r>
              <a:rPr lang="en-US" sz="2600" b="1" dirty="0" err="1" smtClean="0">
                <a:latin typeface="Times New Roman" pitchFamily="18" charset="0"/>
                <a:cs typeface="Times New Roman" pitchFamily="18" charset="0"/>
              </a:rPr>
              <a:t>indictaions</a:t>
            </a:r>
            <a:r>
              <a:rPr lang="en-US" sz="2600" b="1" dirty="0" smtClean="0">
                <a:latin typeface="Times New Roman" pitchFamily="18" charset="0"/>
                <a:cs typeface="Times New Roman" pitchFamily="18" charset="0"/>
              </a:rPr>
              <a:t>:</a:t>
            </a:r>
            <a:endParaRPr lang="en-US" sz="2600" dirty="0" smtClean="0">
              <a:latin typeface="Times New Roman" pitchFamily="18" charset="0"/>
              <a:cs typeface="Times New Roman" pitchFamily="18" charset="0"/>
            </a:endParaRPr>
          </a:p>
          <a:p>
            <a:pPr>
              <a:lnSpc>
                <a:spcPct val="90000"/>
              </a:lnSpc>
            </a:pPr>
            <a:r>
              <a:rPr lang="en-US" sz="2600" dirty="0" smtClean="0">
                <a:latin typeface="Times New Roman" pitchFamily="18" charset="0"/>
                <a:cs typeface="Times New Roman" pitchFamily="18" charset="0"/>
              </a:rPr>
              <a:t>Local pain, erythema, fever</a:t>
            </a:r>
          </a:p>
          <a:p>
            <a:pPr>
              <a:buNone/>
            </a:pPr>
            <a:endParaRPr lang="en-US" dirty="0"/>
          </a:p>
        </p:txBody>
      </p:sp>
    </p:spTree>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457200"/>
          </a:xfrm>
        </p:spPr>
        <p:txBody>
          <a:bodyPr>
            <a:noAutofit/>
          </a:bodyPr>
          <a:lstStyle/>
          <a:p>
            <a:pPr algn="l"/>
            <a:r>
              <a:rPr lang="en-US" sz="2800" b="1" dirty="0" smtClean="0">
                <a:solidFill>
                  <a:srgbClr val="F5F884"/>
                </a:solidFill>
                <a:latin typeface="Times New Roman" pitchFamily="18" charset="0"/>
                <a:cs typeface="Times New Roman" pitchFamily="18" charset="0"/>
              </a:rPr>
              <a:t>Influenza vaccine</a:t>
            </a:r>
            <a:endParaRPr lang="en-US" sz="2800" b="1" dirty="0">
              <a:solidFill>
                <a:srgbClr val="F5F884"/>
              </a:solidFill>
              <a:latin typeface="Times New Roman" pitchFamily="18" charset="0"/>
              <a:cs typeface="Times New Roman" pitchFamily="18" charset="0"/>
            </a:endParaRPr>
          </a:p>
        </p:txBody>
      </p:sp>
      <p:sp>
        <p:nvSpPr>
          <p:cNvPr id="3" name="Content Placeholder 2"/>
          <p:cNvSpPr>
            <a:spLocks noGrp="1"/>
          </p:cNvSpPr>
          <p:nvPr>
            <p:ph idx="1"/>
          </p:nvPr>
        </p:nvSpPr>
        <p:spPr>
          <a:xfrm>
            <a:off x="228600" y="990600"/>
            <a:ext cx="8686800" cy="5867400"/>
          </a:xfrm>
        </p:spPr>
        <p:txBody>
          <a:bodyPr>
            <a:normAutofit/>
          </a:bodyPr>
          <a:lstStyle/>
          <a:p>
            <a:pPr algn="just">
              <a:lnSpc>
                <a:spcPct val="90000"/>
              </a:lnSpc>
              <a:buNone/>
            </a:pPr>
            <a:r>
              <a:rPr lang="en-US" sz="2400" b="1" dirty="0" smtClean="0">
                <a:latin typeface="Times New Roman" pitchFamily="18" charset="0"/>
                <a:cs typeface="Times New Roman" pitchFamily="18" charset="0"/>
              </a:rPr>
              <a:t>two vaccines are available:</a:t>
            </a:r>
          </a:p>
          <a:p>
            <a:pPr algn="just">
              <a:lnSpc>
                <a:spcPct val="90000"/>
              </a:lnSpc>
            </a:pPr>
            <a:r>
              <a:rPr lang="en-US" sz="2400" dirty="0" smtClean="0">
                <a:solidFill>
                  <a:srgbClr val="FF0000"/>
                </a:solidFill>
                <a:latin typeface="Times New Roman" pitchFamily="18" charset="0"/>
                <a:cs typeface="Times New Roman" pitchFamily="18" charset="0"/>
              </a:rPr>
              <a:t>The inactivated killed Vaccine (2004)</a:t>
            </a:r>
          </a:p>
          <a:p>
            <a:pPr lvl="1" algn="just">
              <a:lnSpc>
                <a:spcPct val="90000"/>
              </a:lnSpc>
            </a:pPr>
            <a:r>
              <a:rPr lang="en-US" altLang="zh-CN" sz="2400" dirty="0" smtClean="0">
                <a:latin typeface="Times New Roman" pitchFamily="18" charset="0"/>
                <a:ea typeface="宋体" pitchFamily="2" charset="-122"/>
                <a:cs typeface="Times New Roman" pitchFamily="18" charset="0"/>
              </a:rPr>
              <a:t>2 doses 4 weeks apart recommended. Immunity lasts for 3-6 months so annual revaccination recommended.</a:t>
            </a:r>
          </a:p>
          <a:p>
            <a:pPr algn="just">
              <a:lnSpc>
                <a:spcPct val="90000"/>
              </a:lnSpc>
            </a:pPr>
            <a:r>
              <a:rPr lang="en-US" sz="2400" dirty="0" smtClean="0">
                <a:solidFill>
                  <a:srgbClr val="FF0000"/>
                </a:solidFill>
                <a:latin typeface="Times New Roman" pitchFamily="18" charset="0"/>
                <a:cs typeface="Times New Roman" pitchFamily="18" charset="0"/>
              </a:rPr>
              <a:t>Live attenuated influenza vaccine (2003)</a:t>
            </a:r>
          </a:p>
          <a:p>
            <a:pPr lvl="1" algn="just">
              <a:lnSpc>
                <a:spcPct val="90000"/>
              </a:lnSpc>
            </a:pPr>
            <a:r>
              <a:rPr lang="en-US" altLang="zh-CN" sz="2400" dirty="0" smtClean="0">
                <a:latin typeface="Times New Roman" pitchFamily="18" charset="0"/>
                <a:ea typeface="宋体" pitchFamily="2" charset="-122"/>
                <a:cs typeface="Times New Roman" pitchFamily="18" charset="0"/>
              </a:rPr>
              <a:t>Given only  to healthy persons 5 to 49 yrs of age who are not in contact with severely immuno-suppressed persons</a:t>
            </a:r>
          </a:p>
          <a:p>
            <a:pPr lvl="1" algn="just">
              <a:lnSpc>
                <a:spcPct val="90000"/>
              </a:lnSpc>
            </a:pPr>
            <a:r>
              <a:rPr lang="en-US" altLang="zh-CN" sz="2400" dirty="0" smtClean="0">
                <a:latin typeface="Times New Roman" pitchFamily="18" charset="0"/>
                <a:ea typeface="宋体" pitchFamily="2" charset="-122"/>
                <a:cs typeface="Times New Roman" pitchFamily="18" charset="0"/>
              </a:rPr>
              <a:t>Intra nasally annually to optimize protection</a:t>
            </a:r>
            <a:endParaRPr lang="en-US" sz="2400" dirty="0" smtClean="0">
              <a:latin typeface="Times New Roman" pitchFamily="18" charset="0"/>
              <a:cs typeface="Times New Roman" pitchFamily="18" charset="0"/>
            </a:endParaRPr>
          </a:p>
          <a:p>
            <a:pPr lvl="1">
              <a:lnSpc>
                <a:spcPct val="90000"/>
              </a:lnSpc>
            </a:pPr>
            <a:endParaRPr lang="en-US" altLang="zh-CN" sz="2400" dirty="0" smtClean="0">
              <a:latin typeface="Times New Roman" pitchFamily="18" charset="0"/>
              <a:ea typeface="宋体" pitchFamily="2" charset="-122"/>
              <a:cs typeface="Times New Roman" pitchFamily="18" charset="0"/>
            </a:endParaRPr>
          </a:p>
          <a:p>
            <a:pPr lvl="1">
              <a:lnSpc>
                <a:spcPct val="90000"/>
              </a:lnSpc>
            </a:pPr>
            <a:endParaRPr lang="en-US" altLang="zh-CN" sz="2400" dirty="0" smtClean="0">
              <a:latin typeface="Times New Roman" pitchFamily="18" charset="0"/>
              <a:ea typeface="宋体" pitchFamily="2" charset="-122"/>
              <a:cs typeface="Times New Roman" pitchFamily="18" charset="0"/>
            </a:endParaRPr>
          </a:p>
          <a:p>
            <a:pPr lvl="1">
              <a:lnSpc>
                <a:spcPct val="90000"/>
              </a:lnSpc>
            </a:pPr>
            <a:endParaRPr lang="en-US" altLang="zh-CN" sz="2400" dirty="0" smtClean="0">
              <a:latin typeface="Times New Roman" pitchFamily="18" charset="0"/>
              <a:ea typeface="宋体" pitchFamily="2" charset="-122"/>
              <a:cs typeface="Times New Roman" pitchFamily="18" charset="0"/>
            </a:endParaRPr>
          </a:p>
          <a:p>
            <a:pPr lvl="1">
              <a:lnSpc>
                <a:spcPct val="90000"/>
              </a:lnSpc>
            </a:pPr>
            <a:endParaRPr lang="en-US" altLang="zh-CN" sz="2000" dirty="0" smtClean="0">
              <a:latin typeface="Times New Roman" pitchFamily="18" charset="0"/>
              <a:ea typeface="宋体" pitchFamily="2" charset="-122"/>
              <a:cs typeface="Times New Roman" pitchFamily="18" charset="0"/>
            </a:endParaRPr>
          </a:p>
          <a:p>
            <a:pPr lvl="1">
              <a:lnSpc>
                <a:spcPct val="90000"/>
              </a:lnSpc>
            </a:pPr>
            <a:endParaRPr lang="en-US" sz="2400" dirty="0" smtClean="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Autofit/>
          </a:bodyPr>
          <a:lstStyle/>
          <a:p>
            <a:pPr algn="l"/>
            <a:r>
              <a:rPr lang="en-US" sz="2800" b="1" dirty="0" smtClean="0">
                <a:solidFill>
                  <a:srgbClr val="F5F884"/>
                </a:solidFill>
                <a:latin typeface="Times New Roman" pitchFamily="18" charset="0"/>
                <a:cs typeface="Times New Roman" pitchFamily="18" charset="0"/>
              </a:rPr>
              <a:t>Pandemic influenza A (H1N1) vaccines:</a:t>
            </a:r>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609600" y="1371600"/>
            <a:ext cx="8229600" cy="4754563"/>
          </a:xfrm>
        </p:spPr>
        <p:txBody>
          <a:bodyPr/>
          <a:lstStyle/>
          <a:p>
            <a:r>
              <a:rPr lang="en-US" sz="2400" dirty="0" smtClean="0">
                <a:latin typeface="Times New Roman" pitchFamily="18" charset="0"/>
                <a:cs typeface="Times New Roman" pitchFamily="18" charset="0"/>
              </a:rPr>
              <a:t>Pandemic influenza A (H1N1) vaccines are available for use since September 2009</a:t>
            </a:r>
          </a:p>
          <a:p>
            <a:r>
              <a:rPr lang="en-US" sz="2400" dirty="0" smtClean="0">
                <a:latin typeface="Times New Roman" pitchFamily="18" charset="0"/>
                <a:cs typeface="Times New Roman" pitchFamily="18" charset="0"/>
              </a:rPr>
              <a:t>Most of these vaccines are produced using chicken eggs, while a few manufacturers are using cell culture technology for vaccine production</a:t>
            </a:r>
          </a:p>
          <a:p>
            <a:r>
              <a:rPr lang="en-US" sz="2400" dirty="0" smtClean="0">
                <a:latin typeface="Times New Roman" pitchFamily="18" charset="0"/>
                <a:cs typeface="Times New Roman" pitchFamily="18" charset="0"/>
              </a:rPr>
              <a:t> Health care workers worldwide should be immunized as a first priority</a:t>
            </a:r>
          </a:p>
          <a:p>
            <a:pPr>
              <a:buNone/>
            </a:pPr>
            <a:endParaRPr lang="en-US" sz="2400" dirty="0" smtClean="0">
              <a:latin typeface="Times New Roman" pitchFamily="18" charset="0"/>
              <a:cs typeface="Times New Roman" pitchFamily="18" charset="0"/>
            </a:endParaRPr>
          </a:p>
          <a:p>
            <a:endParaRPr lang="en-US" dirty="0"/>
          </a:p>
        </p:txBody>
      </p:sp>
      <p:pic>
        <p:nvPicPr>
          <p:cNvPr id="4" name="Picture 4" descr="C:\Users\nimish\Desktop\images (1).jpg"/>
          <p:cNvPicPr>
            <a:picLocks noChangeAspect="1" noChangeArrowheads="1"/>
          </p:cNvPicPr>
          <p:nvPr/>
        </p:nvPicPr>
        <p:blipFill>
          <a:blip r:embed="rId3" cstate="print"/>
          <a:srcRect/>
          <a:stretch>
            <a:fillRect/>
          </a:stretch>
        </p:blipFill>
        <p:spPr bwMode="auto">
          <a:xfrm>
            <a:off x="5080654" y="4114800"/>
            <a:ext cx="3529946" cy="2362199"/>
          </a:xfrm>
          <a:prstGeom prst="rect">
            <a:avLst/>
          </a:prstGeom>
          <a:noFill/>
        </p:spPr>
      </p:pic>
    </p:spTree>
  </p:cSld>
  <p:clrMapOvr>
    <a:masterClrMapping/>
  </p:clrMapOvr>
  <p:transition>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pPr algn="l"/>
            <a:r>
              <a:rPr lang="en-US" sz="2800" b="1" dirty="0" smtClean="0">
                <a:solidFill>
                  <a:srgbClr val="F5F884"/>
                </a:solidFill>
                <a:latin typeface="Times New Roman" pitchFamily="18" charset="0"/>
                <a:cs typeface="Times New Roman" pitchFamily="18" charset="0"/>
              </a:rPr>
              <a:t>Pneumococcal vaccine</a:t>
            </a:r>
            <a:endParaRPr lang="en-US" sz="2800" b="1" dirty="0">
              <a:solidFill>
                <a:srgbClr val="F5F884"/>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457200"/>
            <a:ext cx="8458200" cy="6400800"/>
          </a:xfrm>
        </p:spPr>
        <p:txBody>
          <a:bodyPr>
            <a:normAutofit/>
          </a:bodyPr>
          <a:lstStyle/>
          <a:p>
            <a:pPr marL="514350" indent="-514350"/>
            <a:r>
              <a:rPr lang="en-US" sz="2400" b="1" dirty="0" smtClean="0">
                <a:latin typeface="Times New Roman" pitchFamily="18" charset="0"/>
                <a:cs typeface="Times New Roman" pitchFamily="18" charset="0"/>
              </a:rPr>
              <a:t>Pneumococcal conjugated vaccine (PCV7): 2000</a:t>
            </a:r>
            <a:endParaRPr lang="en-US" sz="2400" dirty="0" smtClean="0">
              <a:latin typeface="Times New Roman" pitchFamily="18" charset="0"/>
              <a:cs typeface="Times New Roman" pitchFamily="18" charset="0"/>
            </a:endParaRPr>
          </a:p>
          <a:p>
            <a:pPr marL="914400" lvl="1" indent="-514350">
              <a:buNone/>
            </a:pPr>
            <a:r>
              <a:rPr lang="en-US" sz="2400" dirty="0" smtClean="0">
                <a:latin typeface="Times New Roman" pitchFamily="18" charset="0"/>
                <a:cs typeface="Times New Roman" pitchFamily="18" charset="0"/>
              </a:rPr>
              <a:t>	-infants and toddlers (6 weeks to 9 years)</a:t>
            </a:r>
          </a:p>
          <a:p>
            <a:pPr marL="514350" indent="-514350"/>
            <a:r>
              <a:rPr lang="en-US" sz="2400" b="1" dirty="0" smtClean="0">
                <a:latin typeface="Times New Roman" pitchFamily="18" charset="0"/>
                <a:cs typeface="Times New Roman" pitchFamily="18" charset="0"/>
              </a:rPr>
              <a:t>Pneumococcal polysaccharide vaccine (PV23):</a:t>
            </a:r>
            <a:r>
              <a:rPr lang="en-US" sz="2400" dirty="0" smtClean="0">
                <a:latin typeface="Times New Roman" pitchFamily="18" charset="0"/>
                <a:cs typeface="Times New Roman" pitchFamily="18" charset="0"/>
              </a:rPr>
              <a:t> </a:t>
            </a:r>
          </a:p>
          <a:p>
            <a:pPr marL="914400" lvl="1" indent="-514350" algn="just"/>
            <a:r>
              <a:rPr lang="en-US" sz="2400" dirty="0" smtClean="0">
                <a:latin typeface="Times New Roman" pitchFamily="18" charset="0"/>
                <a:cs typeface="Times New Roman" pitchFamily="18" charset="0"/>
              </a:rPr>
              <a:t>widely licensed for use in adults and children aged &gt;2 years who have certain underlying medical conditions.(Sickle cell disease, damaged spleen / </a:t>
            </a:r>
            <a:r>
              <a:rPr lang="en-US" sz="2400" dirty="0" err="1" smtClean="0">
                <a:latin typeface="Times New Roman" pitchFamily="18" charset="0"/>
                <a:cs typeface="Times New Roman" pitchFamily="18" charset="0"/>
              </a:rPr>
              <a:t>spleenec-tomised</a:t>
            </a:r>
            <a:r>
              <a:rPr lang="en-US" sz="2400" dirty="0" smtClean="0">
                <a:latin typeface="Times New Roman" pitchFamily="18" charset="0"/>
                <a:cs typeface="Times New Roman" pitchFamily="18" charset="0"/>
              </a:rPr>
              <a:t> , AIDS, disease affecting immune system, diabetes,  liver ds. chronic lung &amp;  heart disease, who is on immunosuppresive therapy).</a:t>
            </a:r>
          </a:p>
          <a:p>
            <a:pPr marL="514350" indent="-514350"/>
            <a:r>
              <a:rPr lang="en-US" sz="2400" b="1" dirty="0" smtClean="0">
                <a:latin typeface="Times New Roman" pitchFamily="18" charset="0"/>
                <a:cs typeface="Times New Roman" pitchFamily="18" charset="0"/>
              </a:rPr>
              <a:t>Dose:</a:t>
            </a:r>
            <a:r>
              <a:rPr lang="en-US" sz="2400" dirty="0" smtClean="0">
                <a:latin typeface="Times New Roman" pitchFamily="18" charset="0"/>
                <a:cs typeface="Times New Roman" pitchFamily="18" charset="0"/>
              </a:rPr>
              <a:t>  0.5 ml </a:t>
            </a:r>
          </a:p>
          <a:p>
            <a:r>
              <a:rPr lang="en-US" sz="2400" b="1" dirty="0" smtClean="0">
                <a:latin typeface="Times New Roman" pitchFamily="18" charset="0"/>
                <a:cs typeface="Times New Roman" pitchFamily="18" charset="0"/>
              </a:rPr>
              <a:t>Schedule </a:t>
            </a:r>
            <a:r>
              <a:rPr lang="en-US" sz="2400" dirty="0" smtClean="0">
                <a:latin typeface="Times New Roman" pitchFamily="18" charset="0"/>
                <a:cs typeface="Times New Roman" pitchFamily="18" charset="0"/>
              </a:rPr>
              <a:t>s/c or i.m</a:t>
            </a:r>
          </a:p>
          <a:p>
            <a:pPr lvl="1"/>
            <a:r>
              <a:rPr lang="en-US" sz="2400" dirty="0" smtClean="0">
                <a:latin typeface="Times New Roman" pitchFamily="18" charset="0"/>
                <a:cs typeface="Times New Roman" pitchFamily="18" charset="0"/>
              </a:rPr>
              <a:t> &lt;6 months 3 doses (6, 10, 14wks)</a:t>
            </a:r>
          </a:p>
          <a:p>
            <a:pPr lvl="1"/>
            <a:r>
              <a:rPr lang="en-US" sz="2400" dirty="0" smtClean="0">
                <a:latin typeface="Times New Roman" pitchFamily="18" charset="0"/>
                <a:cs typeface="Times New Roman" pitchFamily="18" charset="0"/>
              </a:rPr>
              <a:t> 7-11 months- 2 doses &amp; booster after 1yr</a:t>
            </a:r>
          </a:p>
          <a:p>
            <a:pPr lvl="1"/>
            <a:r>
              <a:rPr lang="en-US" sz="2400" dirty="0" smtClean="0">
                <a:latin typeface="Times New Roman" pitchFamily="18" charset="0"/>
                <a:cs typeface="Times New Roman" pitchFamily="18" charset="0"/>
              </a:rPr>
              <a:t> 12-23 months-2 doses</a:t>
            </a:r>
          </a:p>
          <a:p>
            <a:pPr lvl="1"/>
            <a:r>
              <a:rPr lang="en-US" sz="2400" dirty="0" smtClean="0">
                <a:latin typeface="Times New Roman" pitchFamily="18" charset="0"/>
                <a:cs typeface="Times New Roman" pitchFamily="18" charset="0"/>
              </a:rPr>
              <a:t> &gt;24mnths single dose</a:t>
            </a:r>
            <a:endParaRPr lang="en-US" sz="2400" b="1" dirty="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b="1" dirty="0" smtClean="0">
                <a:solidFill>
                  <a:srgbClr val="F5F884"/>
                </a:solidFill>
                <a:latin typeface="Times New Roman" pitchFamily="18" charset="0"/>
                <a:cs typeface="Times New Roman" pitchFamily="18" charset="0"/>
              </a:rPr>
              <a:t>Pneumococcal vaccine</a:t>
            </a:r>
            <a:endParaRPr lang="en-US" sz="2800" dirty="0">
              <a:solidFill>
                <a:srgbClr val="F5F884"/>
              </a:solidFill>
            </a:endParaRPr>
          </a:p>
        </p:txBody>
      </p:sp>
      <p:sp>
        <p:nvSpPr>
          <p:cNvPr id="3" name="Content Placeholder 2"/>
          <p:cNvSpPr>
            <a:spLocks noGrp="1"/>
          </p:cNvSpPr>
          <p:nvPr>
            <p:ph idx="1"/>
          </p:nvPr>
        </p:nvSpPr>
        <p:spPr>
          <a:xfrm>
            <a:off x="457200" y="1066800"/>
            <a:ext cx="8229600" cy="5059363"/>
          </a:xfrm>
        </p:spPr>
        <p:txBody>
          <a:bodyPr>
            <a:normAutofit/>
          </a:bodyPr>
          <a:lstStyle/>
          <a:p>
            <a:r>
              <a:rPr lang="en-US" sz="2400" b="1" dirty="0" smtClean="0">
                <a:latin typeface="Times New Roman" pitchFamily="18" charset="0"/>
                <a:cs typeface="Times New Roman" pitchFamily="18" charset="0"/>
              </a:rPr>
              <a:t>Side-effects:</a:t>
            </a:r>
            <a:r>
              <a:rPr lang="en-US" sz="2400" dirty="0" smtClean="0">
                <a:latin typeface="Times New Roman" pitchFamily="18" charset="0"/>
                <a:cs typeface="Times New Roman" pitchFamily="18" charset="0"/>
              </a:rPr>
              <a:t> Redness, tenderness, swelling ,fever, loss of  appetite, irritability, drowsiness</a:t>
            </a:r>
            <a:r>
              <a:rPr lang="en-US" sz="2400" b="1"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Contraindications:</a:t>
            </a:r>
            <a:r>
              <a:rPr lang="en-US" sz="2400" dirty="0" smtClean="0">
                <a:latin typeface="Times New Roman" pitchFamily="18" charset="0"/>
                <a:cs typeface="Times New Roman" pitchFamily="18" charset="0"/>
              </a:rPr>
              <a:t> Allergic reaction to 1st dose, Severely ill</a:t>
            </a:r>
          </a:p>
          <a:p>
            <a:r>
              <a:rPr lang="en-IN" sz="2400" dirty="0" smtClean="0">
                <a:latin typeface="Times New Roman" pitchFamily="18" charset="0"/>
                <a:cs typeface="Times New Roman" pitchFamily="18" charset="0"/>
              </a:rPr>
              <a:t>Efficacy of </a:t>
            </a:r>
            <a:r>
              <a:rPr lang="en-IN" sz="2400" dirty="0" err="1" smtClean="0">
                <a:latin typeface="Times New Roman" pitchFamily="18" charset="0"/>
                <a:cs typeface="Times New Roman" pitchFamily="18" charset="0"/>
              </a:rPr>
              <a:t>upto</a:t>
            </a:r>
            <a:r>
              <a:rPr lang="en-IN" sz="2400" dirty="0" smtClean="0">
                <a:latin typeface="Times New Roman" pitchFamily="18" charset="0"/>
                <a:cs typeface="Times New Roman" pitchFamily="18" charset="0"/>
              </a:rPr>
              <a:t> 57 % for cases of </a:t>
            </a:r>
            <a:r>
              <a:rPr lang="en-IN" sz="2400" dirty="0" err="1" smtClean="0">
                <a:latin typeface="Times New Roman" pitchFamily="18" charset="0"/>
                <a:cs typeface="Times New Roman" pitchFamily="18" charset="0"/>
              </a:rPr>
              <a:t>otitis</a:t>
            </a:r>
            <a:r>
              <a:rPr lang="en-IN" sz="2400" dirty="0" smtClean="0">
                <a:latin typeface="Times New Roman" pitchFamily="18" charset="0"/>
                <a:cs typeface="Times New Roman" pitchFamily="18" charset="0"/>
              </a:rPr>
              <a:t> media by serotypes represented in the vaccine is reported.</a:t>
            </a:r>
            <a:endParaRPr lang="en-US" sz="2400" dirty="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a:bodyPr>
          <a:lstStyle/>
          <a:p>
            <a:pPr algn="l"/>
            <a:r>
              <a:rPr lang="en-US" sz="3200" b="1" dirty="0" smtClean="0">
                <a:solidFill>
                  <a:srgbClr val="FFFF00"/>
                </a:solidFill>
                <a:latin typeface="Times New Roman" pitchFamily="18" charset="0"/>
                <a:cs typeface="Times New Roman" pitchFamily="18" charset="0"/>
              </a:rPr>
              <a:t>HIV Vaccine</a:t>
            </a:r>
            <a:endParaRPr lang="en-IN" sz="3200" b="1" dirty="0">
              <a:solidFill>
                <a:srgbClr val="FFFF00"/>
              </a:solidFill>
              <a:latin typeface="Times New Roman" pitchFamily="18" charset="0"/>
              <a:cs typeface="Times New Roman" pitchFamily="18" charset="0"/>
            </a:endParaRPr>
          </a:p>
        </p:txBody>
      </p:sp>
      <p:sp>
        <p:nvSpPr>
          <p:cNvPr id="3" name="Content Placeholder 2"/>
          <p:cNvSpPr>
            <a:spLocks noGrp="1"/>
          </p:cNvSpPr>
          <p:nvPr>
            <p:ph idx="1"/>
          </p:nvPr>
        </p:nvSpPr>
        <p:spPr>
          <a:xfrm>
            <a:off x="304800" y="838200"/>
            <a:ext cx="8534400" cy="5715000"/>
          </a:xfrm>
        </p:spPr>
        <p:txBody>
          <a:bodyPr>
            <a:normAutofit/>
          </a:bodyPr>
          <a:lstStyle/>
          <a:p>
            <a:r>
              <a:rPr lang="en-US" sz="2400" dirty="0" smtClean="0">
                <a:latin typeface="Times New Roman" pitchFamily="18" charset="0"/>
                <a:cs typeface="Times New Roman" pitchFamily="18" charset="0"/>
              </a:rPr>
              <a:t>The availability of safe, highly effective and accessible HIV vaccine</a:t>
            </a:r>
          </a:p>
          <a:p>
            <a:r>
              <a:rPr lang="en-US" sz="2400" dirty="0" smtClean="0">
                <a:latin typeface="Times New Roman" pitchFamily="18" charset="0"/>
                <a:cs typeface="Times New Roman" pitchFamily="18" charset="0"/>
              </a:rPr>
              <a:t>Phase III trial for evaluating the efficacy of an envelope GP120 candidate vaccine and GP160 vaccine are conducted.</a:t>
            </a:r>
            <a:endParaRPr lang="en-IN" sz="2400" dirty="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0"/>
            <a:ext cx="4267200" cy="1371600"/>
          </a:xfrm>
          <a:ln w="57150">
            <a:solidFill>
              <a:srgbClr val="F5F884"/>
            </a:solidFill>
            <a:prstDash val="lgDashDotDot"/>
          </a:ln>
        </p:spPr>
        <p:txBody>
          <a:bodyPr>
            <a:normAutofit/>
          </a:bodyPr>
          <a:lstStyle/>
          <a:p>
            <a:r>
              <a:rPr lang="en-US" sz="5400" dirty="0" smtClean="0">
                <a:solidFill>
                  <a:srgbClr val="F5F884"/>
                </a:solidFill>
                <a:latin typeface="Times New Roman" pitchFamily="18" charset="0"/>
                <a:cs typeface="Times New Roman" pitchFamily="18" charset="0"/>
              </a:rPr>
              <a:t>Thank You!</a:t>
            </a:r>
            <a:endParaRPr lang="en-IN" sz="5400" dirty="0">
              <a:solidFill>
                <a:srgbClr val="F5F884"/>
              </a:solidFill>
              <a:latin typeface="Times New Roman" pitchFamily="18" charset="0"/>
              <a:cs typeface="Times New Roman" pitchFamily="18" charset="0"/>
            </a:endParaRPr>
          </a:p>
        </p:txBody>
      </p:sp>
      <p:pic>
        <p:nvPicPr>
          <p:cNvPr id="1026" name="Picture 2" descr="C:\Users\ABHISHEK\Downloads\Desktop\ALBUM\fwsanvi5monthsoldphoto\Photo0105.jpg"/>
          <p:cNvPicPr>
            <a:picLocks noChangeAspect="1" noChangeArrowheads="1"/>
          </p:cNvPicPr>
          <p:nvPr/>
        </p:nvPicPr>
        <p:blipFill>
          <a:blip r:embed="rId2" cstate="print"/>
          <a:srcRect/>
          <a:stretch>
            <a:fillRect/>
          </a:stretch>
        </p:blipFill>
        <p:spPr bwMode="auto">
          <a:xfrm>
            <a:off x="5257800" y="1752600"/>
            <a:ext cx="3886200" cy="452120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09600"/>
          </a:xfrm>
        </p:spPr>
        <p:txBody>
          <a:bodyPr>
            <a:normAutofit/>
          </a:bodyPr>
          <a:lstStyle/>
          <a:p>
            <a:pPr algn="l"/>
            <a:r>
              <a:rPr lang="en-US" sz="2800" b="1" dirty="0" smtClean="0">
                <a:solidFill>
                  <a:srgbClr val="FFFF00"/>
                </a:solidFill>
                <a:latin typeface="Times New Roman" pitchFamily="18" charset="0"/>
                <a:cs typeface="Times New Roman" pitchFamily="18" charset="0"/>
              </a:rPr>
              <a:t>References</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762000"/>
            <a:ext cx="8229600" cy="5943600"/>
          </a:xfrm>
        </p:spPr>
        <p:txBody>
          <a:bodyPr>
            <a:normAutofit/>
          </a:bodyPr>
          <a:lstStyle/>
          <a:p>
            <a:r>
              <a:rPr lang="en-US" sz="2400" dirty="0" smtClean="0">
                <a:latin typeface="Times New Roman" pitchFamily="18" charset="0"/>
                <a:cs typeface="Times New Roman" pitchFamily="18" charset="0"/>
              </a:rPr>
              <a:t>Weekly Epidemiological Records </a:t>
            </a:r>
            <a:r>
              <a:rPr lang="en-IN" sz="2400" b="1" dirty="0" smtClean="0">
                <a:latin typeface="Times New Roman" pitchFamily="18" charset="0"/>
                <a:cs typeface="Times New Roman" pitchFamily="18" charset="0"/>
                <a:hlinkClick r:id="rId3"/>
              </a:rPr>
              <a:t>http://www.who.int/wer</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Vaccines update, </a:t>
            </a:r>
            <a:r>
              <a:rPr lang="en-US" sz="2400" dirty="0" smtClean="0">
                <a:latin typeface="Times New Roman" pitchFamily="18" charset="0"/>
                <a:cs typeface="Times New Roman" pitchFamily="18" charset="0"/>
                <a:hlinkClick r:id="rId4"/>
              </a:rPr>
              <a:t>www.cdc.gov</a:t>
            </a:r>
            <a:endParaRPr lang="en-US" sz="2400" dirty="0" smtClean="0">
              <a:latin typeface="Times New Roman" pitchFamily="18" charset="0"/>
              <a:cs typeface="Times New Roman" pitchFamily="18" charset="0"/>
            </a:endParaRPr>
          </a:p>
          <a:p>
            <a:r>
              <a:rPr lang="en-US" sz="2400" dirty="0" err="1" smtClean="0">
                <a:latin typeface="Times New Roman" pitchFamily="18" charset="0"/>
                <a:cs typeface="Times New Roman" pitchFamily="18" charset="0"/>
              </a:rPr>
              <a:t>Arora</a:t>
            </a:r>
            <a:r>
              <a:rPr lang="en-US" sz="2400" dirty="0" smtClean="0">
                <a:latin typeface="Times New Roman" pitchFamily="18" charset="0"/>
                <a:cs typeface="Times New Roman" pitchFamily="18" charset="0"/>
              </a:rPr>
              <a:t>, Textbook of Microbiology, 3</a:t>
            </a:r>
            <a:r>
              <a:rPr lang="en-US" sz="2400" baseline="30000" dirty="0" smtClean="0">
                <a:latin typeface="Times New Roman" pitchFamily="18" charset="0"/>
                <a:cs typeface="Times New Roman" pitchFamily="18" charset="0"/>
              </a:rPr>
              <a:t>rd</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Edn</a:t>
            </a:r>
            <a:r>
              <a:rPr lang="en-US" sz="2400" dirty="0" smtClean="0">
                <a:latin typeface="Times New Roman" pitchFamily="18" charset="0"/>
                <a:cs typeface="Times New Roman" pitchFamily="18" charset="0"/>
              </a:rPr>
              <a:t>.</a:t>
            </a:r>
          </a:p>
          <a:p>
            <a:r>
              <a:rPr lang="en-US" sz="2400" dirty="0" smtClean="0">
                <a:latin typeface="Times New Roman" pitchFamily="18" charset="0"/>
                <a:cs typeface="Times New Roman" pitchFamily="18" charset="0"/>
              </a:rPr>
              <a:t>New generation vaccines, </a:t>
            </a:r>
            <a:r>
              <a:rPr lang="en-US" sz="2400" dirty="0" err="1" smtClean="0">
                <a:latin typeface="Times New Roman" pitchFamily="18" charset="0"/>
                <a:cs typeface="Times New Roman" pitchFamily="18" charset="0"/>
              </a:rPr>
              <a:t>levine</a:t>
            </a:r>
            <a:r>
              <a:rPr lang="en-US" sz="2400" dirty="0" smtClean="0">
                <a:latin typeface="Times New Roman" pitchFamily="18" charset="0"/>
                <a:cs typeface="Times New Roman" pitchFamily="18" charset="0"/>
              </a:rPr>
              <a:t> &amp; </a:t>
            </a:r>
            <a:r>
              <a:rPr lang="en-US" sz="2400" dirty="0" err="1" smtClean="0">
                <a:latin typeface="Times New Roman" pitchFamily="18" charset="0"/>
                <a:cs typeface="Times New Roman" pitchFamily="18" charset="0"/>
              </a:rPr>
              <a:t>woodrow</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Vaccines , </a:t>
            </a:r>
            <a:r>
              <a:rPr lang="en-US" sz="2400" dirty="0" err="1" smtClean="0">
                <a:latin typeface="Times New Roman" pitchFamily="18" charset="0"/>
                <a:cs typeface="Times New Roman" pitchFamily="18" charset="0"/>
              </a:rPr>
              <a:t>Plotkin</a:t>
            </a:r>
            <a:endParaRPr lang="en-US" sz="2800" dirty="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solidFill>
                  <a:srgbClr val="F5F884"/>
                </a:solidFill>
                <a:latin typeface="Times New Roman" pitchFamily="18" charset="0"/>
                <a:cs typeface="Times New Roman" pitchFamily="18" charset="0"/>
              </a:rPr>
              <a:t>Vaccine</a:t>
            </a:r>
            <a:r>
              <a:rPr lang="en-IN" dirty="0" smtClean="0"/>
              <a:t/>
            </a:r>
            <a:br>
              <a:rPr lang="en-IN" dirty="0" smtClean="0"/>
            </a:br>
            <a:endParaRPr lang="en-IN" dirty="0"/>
          </a:p>
        </p:txBody>
      </p:sp>
      <p:sp>
        <p:nvSpPr>
          <p:cNvPr id="3" name="Content Placeholder 2"/>
          <p:cNvSpPr>
            <a:spLocks noGrp="1"/>
          </p:cNvSpPr>
          <p:nvPr>
            <p:ph idx="1"/>
          </p:nvPr>
        </p:nvSpPr>
        <p:spPr>
          <a:xfrm>
            <a:off x="228600" y="914400"/>
            <a:ext cx="8686800" cy="5410200"/>
          </a:xfrm>
        </p:spPr>
        <p:txBody>
          <a:bodyPr>
            <a:normAutofit fontScale="85000" lnSpcReduction="10000"/>
          </a:bodyPr>
          <a:lstStyle/>
          <a:p>
            <a:pPr lvl="0"/>
            <a:r>
              <a:rPr lang="en-IN" sz="2800" dirty="0" smtClean="0">
                <a:solidFill>
                  <a:srgbClr val="F5F884"/>
                </a:solidFill>
                <a:latin typeface="Times New Roman" pitchFamily="18" charset="0"/>
                <a:cs typeface="Times New Roman" pitchFamily="18" charset="0"/>
              </a:rPr>
              <a:t>It is a suspension of attenuated or killed microorganisms, or of antigenic proteins derived from them, administered for prevention or amelioration of infectious diseases</a:t>
            </a:r>
            <a:r>
              <a:rPr lang="en-IN" sz="2800" b="1" dirty="0" smtClean="0">
                <a:latin typeface="Times New Roman" pitchFamily="18" charset="0"/>
                <a:cs typeface="Times New Roman" pitchFamily="18" charset="0"/>
              </a:rPr>
              <a:t>.</a:t>
            </a:r>
            <a:endParaRPr lang="en-IN" sz="2800" dirty="0" smtClean="0">
              <a:latin typeface="Times New Roman" pitchFamily="18" charset="0"/>
              <a:cs typeface="Times New Roman" pitchFamily="18" charset="0"/>
            </a:endParaRPr>
          </a:p>
          <a:p>
            <a:pPr lvl="0"/>
            <a:r>
              <a:rPr lang="en-IN" sz="2800" dirty="0" smtClean="0">
                <a:latin typeface="Times New Roman" pitchFamily="18" charset="0"/>
                <a:cs typeface="Times New Roman" pitchFamily="18" charset="0"/>
              </a:rPr>
              <a:t>Helps stimulate the body's own immune system to produce antibodies to fight particular disease.</a:t>
            </a:r>
          </a:p>
          <a:p>
            <a:pPr lvl="0">
              <a:buNone/>
            </a:pPr>
            <a:endParaRPr lang="en-IN" dirty="0" smtClean="0">
              <a:latin typeface="Times New Roman" pitchFamily="18" charset="0"/>
              <a:cs typeface="Times New Roman" pitchFamily="18" charset="0"/>
            </a:endParaRPr>
          </a:p>
          <a:p>
            <a:pPr lvl="0"/>
            <a:r>
              <a:rPr lang="en-IN" b="1" dirty="0" smtClean="0">
                <a:latin typeface="Times New Roman" pitchFamily="18" charset="0"/>
                <a:cs typeface="Times New Roman" pitchFamily="18" charset="0"/>
              </a:rPr>
              <a:t>Vaccine may contain</a:t>
            </a:r>
            <a:endParaRPr lang="en-IN" dirty="0" smtClean="0">
              <a:latin typeface="Times New Roman" pitchFamily="18" charset="0"/>
              <a:cs typeface="Times New Roman" pitchFamily="18" charset="0"/>
            </a:endParaRPr>
          </a:p>
          <a:p>
            <a:pPr lvl="1"/>
            <a:r>
              <a:rPr lang="en-US" dirty="0" smtClean="0">
                <a:latin typeface="Times New Roman" pitchFamily="18" charset="0"/>
                <a:cs typeface="Times New Roman" pitchFamily="18" charset="0"/>
              </a:rPr>
              <a:t>live but </a:t>
            </a:r>
            <a:r>
              <a:rPr lang="en-US" dirty="0" err="1" smtClean="0">
                <a:latin typeface="Times New Roman" pitchFamily="18" charset="0"/>
                <a:cs typeface="Times New Roman" pitchFamily="18" charset="0"/>
              </a:rPr>
              <a:t>avirulent</a:t>
            </a:r>
            <a:r>
              <a:rPr lang="en-US" dirty="0" smtClean="0">
                <a:latin typeface="Times New Roman" pitchFamily="18" charset="0"/>
                <a:cs typeface="Times New Roman" pitchFamily="18" charset="0"/>
              </a:rPr>
              <a:t> organism, or </a:t>
            </a:r>
            <a:endParaRPr lang="en-IN" dirty="0" smtClean="0">
              <a:latin typeface="Times New Roman" pitchFamily="18" charset="0"/>
              <a:cs typeface="Times New Roman" pitchFamily="18" charset="0"/>
            </a:endParaRPr>
          </a:p>
          <a:p>
            <a:pPr lvl="1"/>
            <a:r>
              <a:rPr lang="en-US" dirty="0" smtClean="0">
                <a:latin typeface="Times New Roman" pitchFamily="18" charset="0"/>
                <a:cs typeface="Times New Roman" pitchFamily="18" charset="0"/>
              </a:rPr>
              <a:t>killed microorganism , or</a:t>
            </a:r>
            <a:endParaRPr lang="en-IN" dirty="0" smtClean="0">
              <a:latin typeface="Times New Roman" pitchFamily="18" charset="0"/>
              <a:cs typeface="Times New Roman" pitchFamily="18" charset="0"/>
            </a:endParaRPr>
          </a:p>
          <a:p>
            <a:pPr lvl="1"/>
            <a:r>
              <a:rPr lang="en-US" dirty="0" smtClean="0">
                <a:latin typeface="Times New Roman" pitchFamily="18" charset="0"/>
                <a:cs typeface="Times New Roman" pitchFamily="18" charset="0"/>
              </a:rPr>
              <a:t>purified macromolecular component of a microorganism or</a:t>
            </a:r>
            <a:endParaRPr lang="en-IN" dirty="0" smtClean="0">
              <a:latin typeface="Times New Roman" pitchFamily="18" charset="0"/>
              <a:cs typeface="Times New Roman" pitchFamily="18" charset="0"/>
            </a:endParaRPr>
          </a:p>
          <a:p>
            <a:pPr lvl="1"/>
            <a:r>
              <a:rPr lang="en-US" dirty="0" smtClean="0">
                <a:latin typeface="Times New Roman" pitchFamily="18" charset="0"/>
                <a:cs typeface="Times New Roman" pitchFamily="18" charset="0"/>
              </a:rPr>
              <a:t>a plasmid that contains a complementary DNA encoding a microbial antigens.</a:t>
            </a:r>
            <a:endParaRPr lang="en-IN" dirty="0" smtClean="0">
              <a:latin typeface="Times New Roman" pitchFamily="18" charset="0"/>
              <a:cs typeface="Times New Roman" pitchFamily="18" charset="0"/>
            </a:endParaRPr>
          </a:p>
          <a:p>
            <a:pPr lvl="1"/>
            <a:r>
              <a:rPr lang="en-IN" dirty="0" smtClean="0">
                <a:latin typeface="Times New Roman" pitchFamily="18" charset="0"/>
                <a:cs typeface="Times New Roman" pitchFamily="18" charset="0"/>
              </a:rPr>
              <a:t>Antibodies that are produced to protect against future infection. </a:t>
            </a:r>
          </a:p>
          <a:p>
            <a:endParaRPr lang="en-IN" dirty="0"/>
          </a:p>
        </p:txBody>
      </p:sp>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pPr algn="l"/>
            <a:r>
              <a:rPr lang="en-US" sz="2800" b="1" dirty="0" smtClean="0">
                <a:solidFill>
                  <a:srgbClr val="FF0000"/>
                </a:solidFill>
                <a:latin typeface="Times New Roman" pitchFamily="18" charset="0"/>
                <a:cs typeface="Times New Roman" pitchFamily="18" charset="0"/>
              </a:rPr>
              <a:t>Vaccine</a:t>
            </a:r>
            <a:endParaRPr lang="en-US" sz="2800" b="1"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228600" y="762000"/>
            <a:ext cx="8915400" cy="5867400"/>
          </a:xfrm>
        </p:spPr>
        <p:txBody>
          <a:bodyPr>
            <a:normAutofit/>
          </a:bodyPr>
          <a:lstStyle/>
          <a:p>
            <a:pPr lvl="0"/>
            <a:r>
              <a:rPr lang="en-US" sz="2200" b="1" dirty="0" smtClean="0">
                <a:solidFill>
                  <a:srgbClr val="F5F884"/>
                </a:solidFill>
                <a:latin typeface="Times New Roman" pitchFamily="18" charset="0"/>
                <a:cs typeface="Times New Roman" pitchFamily="18" charset="0"/>
              </a:rPr>
              <a:t>Live attenuated vaccines</a:t>
            </a:r>
            <a:r>
              <a:rPr lang="en-US" sz="2200" b="1"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BCG, typhoid, oral polio, plague, yellow fever, measles, mumps, rubella</a:t>
            </a:r>
          </a:p>
          <a:p>
            <a:pPr lvl="0" algn="just"/>
            <a:r>
              <a:rPr lang="en-US" sz="2200" b="1" dirty="0" err="1" smtClean="0">
                <a:solidFill>
                  <a:srgbClr val="F5F884"/>
                </a:solidFill>
                <a:latin typeface="Times New Roman" pitchFamily="18" charset="0"/>
                <a:cs typeface="Times New Roman" pitchFamily="18" charset="0"/>
              </a:rPr>
              <a:t>Inactiavted</a:t>
            </a:r>
            <a:r>
              <a:rPr lang="en-US" sz="2200" b="1" dirty="0" smtClean="0">
                <a:solidFill>
                  <a:srgbClr val="F5F884"/>
                </a:solidFill>
                <a:latin typeface="Times New Roman" pitchFamily="18" charset="0"/>
                <a:cs typeface="Times New Roman" pitchFamily="18" charset="0"/>
              </a:rPr>
              <a:t>/ </a:t>
            </a:r>
            <a:r>
              <a:rPr lang="en-US" sz="2200" b="1" dirty="0" err="1" smtClean="0">
                <a:solidFill>
                  <a:srgbClr val="F5F884"/>
                </a:solidFill>
                <a:latin typeface="Times New Roman" pitchFamily="18" charset="0"/>
                <a:cs typeface="Times New Roman" pitchFamily="18" charset="0"/>
              </a:rPr>
              <a:t>Killedvaccines</a:t>
            </a:r>
            <a:r>
              <a:rPr lang="en-US" sz="2200" b="1" dirty="0" smtClean="0">
                <a:solidFill>
                  <a:srgbClr val="F5F884"/>
                </a:solidFill>
                <a:latin typeface="Times New Roman" pitchFamily="18" charset="0"/>
                <a:cs typeface="Times New Roman" pitchFamily="18" charset="0"/>
              </a:rPr>
              <a:t>: </a:t>
            </a:r>
            <a:r>
              <a:rPr lang="en-US" sz="2200" dirty="0" smtClean="0">
                <a:latin typeface="Times New Roman" pitchFamily="18" charset="0"/>
                <a:cs typeface="Times New Roman" pitchFamily="18" charset="0"/>
              </a:rPr>
              <a:t>Typhoid, cholera,  rabies, polio(</a:t>
            </a:r>
            <a:r>
              <a:rPr lang="en-US" sz="2200" dirty="0" err="1" smtClean="0">
                <a:latin typeface="Times New Roman" pitchFamily="18" charset="0"/>
                <a:cs typeface="Times New Roman" pitchFamily="18" charset="0"/>
              </a:rPr>
              <a:t>salk</a:t>
            </a:r>
            <a:r>
              <a:rPr lang="en-US" sz="2200" dirty="0" smtClean="0">
                <a:latin typeface="Times New Roman" pitchFamily="18" charset="0"/>
                <a:cs typeface="Times New Roman" pitchFamily="18" charset="0"/>
              </a:rPr>
              <a:t>)</a:t>
            </a:r>
          </a:p>
          <a:p>
            <a:pPr lvl="0" algn="just"/>
            <a:r>
              <a:rPr lang="en-US" sz="2200" b="1" dirty="0" err="1" smtClean="0">
                <a:solidFill>
                  <a:srgbClr val="F5F884"/>
                </a:solidFill>
                <a:latin typeface="Times New Roman" pitchFamily="18" charset="0"/>
                <a:cs typeface="Times New Roman" pitchFamily="18" charset="0"/>
              </a:rPr>
              <a:t>Toxoid</a:t>
            </a:r>
            <a:r>
              <a:rPr lang="en-US" sz="2200" dirty="0" err="1" smtClean="0">
                <a:solidFill>
                  <a:srgbClr val="F5F884"/>
                </a:solidFill>
                <a:latin typeface="Times New Roman" pitchFamily="18" charset="0"/>
                <a:cs typeface="Times New Roman" pitchFamily="18" charset="0"/>
              </a:rPr>
              <a:t>s</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Diptheria</a:t>
            </a:r>
            <a:r>
              <a:rPr lang="en-US" sz="2200" dirty="0" smtClean="0">
                <a:latin typeface="Times New Roman" pitchFamily="18" charset="0"/>
                <a:cs typeface="Times New Roman" pitchFamily="18" charset="0"/>
              </a:rPr>
              <a:t> &amp;tetanus</a:t>
            </a:r>
          </a:p>
          <a:p>
            <a:pPr algn="just"/>
            <a:r>
              <a:rPr lang="en-US" sz="2200" b="1" dirty="0" err="1" smtClean="0">
                <a:solidFill>
                  <a:srgbClr val="F5F884"/>
                </a:solidFill>
                <a:latin typeface="Times New Roman" pitchFamily="18" charset="0"/>
                <a:cs typeface="Times New Roman" pitchFamily="18" charset="0"/>
              </a:rPr>
              <a:t>Immunoglobulins</a:t>
            </a:r>
            <a:r>
              <a:rPr lang="en-US" sz="2200" b="1" dirty="0" smtClean="0">
                <a:solidFill>
                  <a:srgbClr val="F5F884"/>
                </a:solidFill>
                <a:latin typeface="Times New Roman" pitchFamily="18" charset="0"/>
                <a:cs typeface="Times New Roman" pitchFamily="18" charset="0"/>
              </a:rPr>
              <a:t>:  </a:t>
            </a:r>
            <a:r>
              <a:rPr lang="en-US" sz="2200" dirty="0" smtClean="0">
                <a:latin typeface="Times New Roman" pitchFamily="18" charset="0"/>
                <a:cs typeface="Times New Roman" pitchFamily="18" charset="0"/>
              </a:rPr>
              <a:t>Hepatitis A, rabies, </a:t>
            </a:r>
          </a:p>
          <a:p>
            <a:pPr lvl="1" algn="just"/>
            <a:endParaRPr lang="en-US" sz="2000" dirty="0" smtClean="0">
              <a:latin typeface="Times New Roman" pitchFamily="18" charset="0"/>
              <a:cs typeface="Times New Roman" pitchFamily="18" charset="0"/>
            </a:endParaRPr>
          </a:p>
          <a:p>
            <a:pPr lvl="1" algn="just"/>
            <a:endParaRPr lang="en-US" sz="2000" dirty="0" smtClean="0">
              <a:latin typeface="Times New Roman" pitchFamily="18" charset="0"/>
              <a:cs typeface="Times New Roman" pitchFamily="18" charset="0"/>
            </a:endParaRPr>
          </a:p>
          <a:p>
            <a:pPr lvl="0" algn="just">
              <a:buNone/>
            </a:pPr>
            <a:endParaRPr lang="en-US" dirty="0"/>
          </a:p>
        </p:txBody>
      </p:sp>
      <p:pic>
        <p:nvPicPr>
          <p:cNvPr id="4" name="Picture 2"/>
          <p:cNvPicPr>
            <a:picLocks noChangeAspect="1" noChangeArrowheads="1"/>
          </p:cNvPicPr>
          <p:nvPr/>
        </p:nvPicPr>
        <p:blipFill>
          <a:blip r:embed="rId3" cstate="print"/>
          <a:srcRect l="50947" t="25254" r="19709" b="19186"/>
          <a:stretch>
            <a:fillRect/>
          </a:stretch>
        </p:blipFill>
        <p:spPr bwMode="auto">
          <a:xfrm>
            <a:off x="5006108" y="2819400"/>
            <a:ext cx="3375891" cy="358140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solidFill>
                  <a:srgbClr val="F5F884"/>
                </a:solidFill>
                <a:latin typeface="Times New Roman" pitchFamily="18" charset="0"/>
                <a:cs typeface="Times New Roman" pitchFamily="18" charset="0"/>
              </a:rPr>
              <a:t>Immune Response</a:t>
            </a:r>
            <a:r>
              <a:rPr lang="en-IN" dirty="0" smtClean="0"/>
              <a:t/>
            </a:r>
            <a:br>
              <a:rPr lang="en-IN" dirty="0" smtClean="0"/>
            </a:br>
            <a:endParaRPr lang="en-IN" dirty="0"/>
          </a:p>
        </p:txBody>
      </p:sp>
      <p:sp>
        <p:nvSpPr>
          <p:cNvPr id="3" name="Content Placeholder 2"/>
          <p:cNvSpPr>
            <a:spLocks noGrp="1"/>
          </p:cNvSpPr>
          <p:nvPr>
            <p:ph idx="1"/>
          </p:nvPr>
        </p:nvSpPr>
        <p:spPr>
          <a:xfrm>
            <a:off x="381000" y="914400"/>
            <a:ext cx="8305800" cy="5943600"/>
          </a:xfrm>
        </p:spPr>
        <p:txBody>
          <a:bodyPr>
            <a:normAutofit fontScale="77500" lnSpcReduction="20000"/>
          </a:bodyPr>
          <a:lstStyle/>
          <a:p>
            <a:pPr lvl="0"/>
            <a:r>
              <a:rPr lang="en-US" sz="2800" dirty="0" smtClean="0">
                <a:latin typeface="Times New Roman" pitchFamily="18" charset="0"/>
                <a:cs typeface="Times New Roman" pitchFamily="18" charset="0"/>
              </a:rPr>
              <a:t>Vaccination stimulates the immune system with a particular agent (e.g. bacterium, virus, toxin) causing it to develop antibody against it and produces  immunological memory. </a:t>
            </a:r>
          </a:p>
          <a:p>
            <a:pPr lvl="0"/>
            <a:endParaRPr lang="en-IN" sz="2800" dirty="0" smtClean="0">
              <a:latin typeface="Times New Roman" pitchFamily="18" charset="0"/>
              <a:cs typeface="Times New Roman" pitchFamily="18" charset="0"/>
            </a:endParaRPr>
          </a:p>
          <a:p>
            <a:pPr lvl="0"/>
            <a:r>
              <a:rPr lang="en-US" sz="2800" dirty="0" smtClean="0">
                <a:solidFill>
                  <a:srgbClr val="F5F884"/>
                </a:solidFill>
                <a:latin typeface="Times New Roman" pitchFamily="18" charset="0"/>
                <a:cs typeface="Times New Roman" pitchFamily="18" charset="0"/>
              </a:rPr>
              <a:t>Anything that stimulates an immune response, whether naturally or via vaccination is called an antigen.</a:t>
            </a:r>
          </a:p>
          <a:p>
            <a:pPr lvl="0"/>
            <a:endParaRPr lang="en-IN" sz="2800" dirty="0" smtClean="0">
              <a:solidFill>
                <a:srgbClr val="F5F884"/>
              </a:solidFill>
              <a:latin typeface="Times New Roman" pitchFamily="18" charset="0"/>
              <a:cs typeface="Times New Roman" pitchFamily="18" charset="0"/>
            </a:endParaRPr>
          </a:p>
          <a:p>
            <a:pPr lvl="0"/>
            <a:r>
              <a:rPr lang="en-US" sz="2800" dirty="0" smtClean="0">
                <a:latin typeface="Times New Roman" pitchFamily="18" charset="0"/>
                <a:cs typeface="Times New Roman" pitchFamily="18" charset="0"/>
              </a:rPr>
              <a:t>Vaccinated individuals produce a much stronger immune response if they encounter the agent again and will have a much lower chance of developing disease.</a:t>
            </a:r>
          </a:p>
          <a:p>
            <a:pPr lvl="0">
              <a:buNone/>
            </a:pPr>
            <a:endParaRPr lang="en-IN" sz="31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Types of immune responses: </a:t>
            </a:r>
            <a:endParaRPr lang="en-IN" sz="2800" dirty="0" smtClean="0">
              <a:latin typeface="Times New Roman" pitchFamily="18" charset="0"/>
              <a:cs typeface="Times New Roman" pitchFamily="18" charset="0"/>
            </a:endParaRPr>
          </a:p>
          <a:p>
            <a:pPr lvl="0"/>
            <a:r>
              <a:rPr lang="en-US" sz="2800" dirty="0" smtClean="0">
                <a:solidFill>
                  <a:srgbClr val="FF0000"/>
                </a:solidFill>
                <a:latin typeface="Times New Roman" pitchFamily="18" charset="0"/>
                <a:cs typeface="Times New Roman" pitchFamily="18" charset="0"/>
              </a:rPr>
              <a:t>Cell-mediated</a:t>
            </a:r>
            <a:endParaRPr lang="en-US" sz="2800" dirty="0" smtClean="0">
              <a:latin typeface="Times New Roman" pitchFamily="18" charset="0"/>
              <a:cs typeface="Times New Roman" pitchFamily="18" charset="0"/>
            </a:endParaRPr>
          </a:p>
          <a:p>
            <a:pPr lvl="0">
              <a:buNone/>
            </a:pPr>
            <a:r>
              <a:rPr lang="en-US" sz="2800" dirty="0" smtClean="0">
                <a:latin typeface="Times New Roman" pitchFamily="18" charset="0"/>
                <a:cs typeface="Times New Roman" pitchFamily="18" charset="0"/>
              </a:rPr>
              <a:t>     specific cells called </a:t>
            </a:r>
            <a:r>
              <a:rPr lang="en-US" sz="2800" dirty="0" err="1" smtClean="0">
                <a:latin typeface="Times New Roman" pitchFamily="18" charset="0"/>
                <a:cs typeface="Times New Roman" pitchFamily="18" charset="0"/>
              </a:rPr>
              <a:t>cytotoxic</a:t>
            </a:r>
            <a:r>
              <a:rPr lang="en-US" sz="2800" dirty="0" smtClean="0">
                <a:latin typeface="Times New Roman" pitchFamily="18" charset="0"/>
                <a:cs typeface="Times New Roman" pitchFamily="18" charset="0"/>
              </a:rPr>
              <a:t> T cells attack cells in the body that have become infected, and </a:t>
            </a:r>
            <a:endParaRPr lang="en-IN" sz="2800" dirty="0" smtClean="0">
              <a:latin typeface="Times New Roman" pitchFamily="18" charset="0"/>
              <a:cs typeface="Times New Roman" pitchFamily="18" charset="0"/>
            </a:endParaRPr>
          </a:p>
          <a:p>
            <a:pPr lvl="0"/>
            <a:r>
              <a:rPr lang="en-US" sz="2800" dirty="0" err="1" smtClean="0">
                <a:solidFill>
                  <a:srgbClr val="FF0000"/>
                </a:solidFill>
                <a:latin typeface="Times New Roman" pitchFamily="18" charset="0"/>
                <a:cs typeface="Times New Roman" pitchFamily="18" charset="0"/>
              </a:rPr>
              <a:t>Humoral</a:t>
            </a:r>
            <a:r>
              <a:rPr lang="en-US" sz="2800" dirty="0" smtClean="0">
                <a:latin typeface="Times New Roman" pitchFamily="18" charset="0"/>
                <a:cs typeface="Times New Roman" pitchFamily="18" charset="0"/>
              </a:rPr>
              <a:t> </a:t>
            </a:r>
          </a:p>
          <a:p>
            <a:pPr lvl="0">
              <a:buNone/>
            </a:pPr>
            <a:r>
              <a:rPr lang="en-US" sz="2800" dirty="0" smtClean="0">
                <a:latin typeface="Times New Roman" pitchFamily="18" charset="0"/>
                <a:cs typeface="Times New Roman" pitchFamily="18" charset="0"/>
              </a:rPr>
              <a:t>     body develops antibodies that neutralize and help eliminate antigens in the blood, on epithelial surfaces and in tissues fluid </a:t>
            </a:r>
            <a:endParaRPr lang="en-IN" sz="2800" dirty="0" smtClean="0">
              <a:latin typeface="Times New Roman" pitchFamily="18" charset="0"/>
              <a:cs typeface="Times New Roman" pitchFamily="18" charset="0"/>
            </a:endParaRPr>
          </a:p>
          <a:p>
            <a:endParaRPr lang="en-IN" dirty="0"/>
          </a:p>
        </p:txBody>
      </p:sp>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normAutofit fontScale="90000"/>
          </a:bodyPr>
          <a:lstStyle/>
          <a:p>
            <a:r>
              <a:rPr lang="en-IN" sz="4000" dirty="0" smtClean="0">
                <a:solidFill>
                  <a:srgbClr val="FFFF00"/>
                </a:solidFill>
                <a:latin typeface="Times New Roman" pitchFamily="18" charset="0"/>
                <a:cs typeface="Times New Roman" pitchFamily="18" charset="0"/>
              </a:rPr>
              <a:t>The Development Of Vaccines</a:t>
            </a:r>
            <a:r>
              <a:rPr lang="en-IN" dirty="0" smtClean="0"/>
              <a:t/>
            </a:r>
            <a:br>
              <a:rPr lang="en-IN" dirty="0" smtClean="0"/>
            </a:br>
            <a:endParaRPr lang="en-IN" dirty="0"/>
          </a:p>
        </p:txBody>
      </p:sp>
      <p:sp>
        <p:nvSpPr>
          <p:cNvPr id="3" name="Content Placeholder 2"/>
          <p:cNvSpPr>
            <a:spLocks noGrp="1"/>
          </p:cNvSpPr>
          <p:nvPr>
            <p:ph idx="1"/>
          </p:nvPr>
        </p:nvSpPr>
        <p:spPr>
          <a:xfrm>
            <a:off x="457200" y="1600200"/>
            <a:ext cx="8229600" cy="3886200"/>
          </a:xfrm>
        </p:spPr>
        <p:txBody>
          <a:bodyPr>
            <a:normAutofit fontScale="92500" lnSpcReduction="10000"/>
          </a:bodyPr>
          <a:lstStyle/>
          <a:p>
            <a:r>
              <a:rPr lang="en-US" sz="3000" dirty="0" smtClean="0">
                <a:latin typeface="Times New Roman" pitchFamily="18" charset="0"/>
                <a:cs typeface="Times New Roman" pitchFamily="18" charset="0"/>
              </a:rPr>
              <a:t>First generation—whole - organism vaccines-            					- Inactivated/Killed, </a:t>
            </a:r>
            <a:endParaRPr lang="en-IN" sz="3000" dirty="0" smtClean="0">
              <a:latin typeface="Times New Roman" pitchFamily="18" charset="0"/>
              <a:cs typeface="Times New Roman" pitchFamily="18" charset="0"/>
            </a:endParaRPr>
          </a:p>
          <a:p>
            <a:pPr>
              <a:buNone/>
            </a:pPr>
            <a:r>
              <a:rPr lang="en-US" sz="3000" dirty="0" smtClean="0">
                <a:latin typeface="Times New Roman" pitchFamily="18" charset="0"/>
                <a:cs typeface="Times New Roman" pitchFamily="18" charset="0"/>
              </a:rPr>
              <a:t>		                             	-live attenuated </a:t>
            </a:r>
            <a:endParaRPr lang="en-IN" sz="3000" dirty="0" smtClean="0">
              <a:latin typeface="Times New Roman" pitchFamily="18" charset="0"/>
              <a:cs typeface="Times New Roman" pitchFamily="18" charset="0"/>
            </a:endParaRPr>
          </a:p>
          <a:p>
            <a:r>
              <a:rPr lang="en-US" sz="3000" dirty="0" smtClean="0">
                <a:latin typeface="Times New Roman" pitchFamily="18" charset="0"/>
                <a:cs typeface="Times New Roman" pitchFamily="18" charset="0"/>
              </a:rPr>
              <a:t>Second generation </a:t>
            </a:r>
            <a:endParaRPr lang="en-IN" sz="3000" dirty="0" smtClean="0">
              <a:latin typeface="Times New Roman" pitchFamily="18" charset="0"/>
              <a:cs typeface="Times New Roman" pitchFamily="18" charset="0"/>
            </a:endParaRPr>
          </a:p>
          <a:p>
            <a:pPr lvl="1"/>
            <a:r>
              <a:rPr lang="en-US" sz="2600" dirty="0" smtClean="0">
                <a:latin typeface="Times New Roman" pitchFamily="18" charset="0"/>
                <a:cs typeface="Times New Roman" pitchFamily="18" charset="0"/>
              </a:rPr>
              <a:t>subunit vaccine, </a:t>
            </a:r>
            <a:endParaRPr lang="en-IN" sz="2600" dirty="0" smtClean="0">
              <a:latin typeface="Times New Roman" pitchFamily="18" charset="0"/>
              <a:cs typeface="Times New Roman" pitchFamily="18" charset="0"/>
            </a:endParaRPr>
          </a:p>
          <a:p>
            <a:pPr lvl="1"/>
            <a:r>
              <a:rPr lang="en-US" sz="2600" dirty="0" smtClean="0">
                <a:latin typeface="Times New Roman" pitchFamily="18" charset="0"/>
                <a:cs typeface="Times New Roman" pitchFamily="18" charset="0"/>
              </a:rPr>
              <a:t>recombinant antigen Vaccine,, </a:t>
            </a:r>
            <a:endParaRPr lang="en-IN" sz="2600" dirty="0" smtClean="0">
              <a:latin typeface="Times New Roman" pitchFamily="18" charset="0"/>
              <a:cs typeface="Times New Roman" pitchFamily="18" charset="0"/>
            </a:endParaRPr>
          </a:p>
          <a:p>
            <a:pPr lvl="1"/>
            <a:r>
              <a:rPr lang="en-US" sz="2600" dirty="0" smtClean="0">
                <a:latin typeface="Times New Roman" pitchFamily="18" charset="0"/>
                <a:cs typeface="Times New Roman" pitchFamily="18" charset="0"/>
              </a:rPr>
              <a:t>synthetic peptide vaccines</a:t>
            </a:r>
          </a:p>
          <a:p>
            <a:pPr lvl="1"/>
            <a:endParaRPr lang="en-IN" sz="2600" dirty="0" smtClean="0">
              <a:latin typeface="Times New Roman" pitchFamily="18" charset="0"/>
              <a:cs typeface="Times New Roman" pitchFamily="18" charset="0"/>
            </a:endParaRPr>
          </a:p>
          <a:p>
            <a:r>
              <a:rPr lang="en-US" sz="3000" dirty="0" smtClean="0">
                <a:latin typeface="Times New Roman" pitchFamily="18" charset="0"/>
                <a:cs typeface="Times New Roman" pitchFamily="18" charset="0"/>
              </a:rPr>
              <a:t>Third generation----DNA vaccine </a:t>
            </a:r>
            <a:endParaRPr lang="en-IN" sz="3000" dirty="0" smtClean="0">
              <a:latin typeface="Times New Roman" pitchFamily="18" charset="0"/>
              <a:cs typeface="Times New Roman" pitchFamily="18" charset="0"/>
            </a:endParaRPr>
          </a:p>
          <a:p>
            <a:endParaRPr lang="en-IN" dirty="0"/>
          </a:p>
        </p:txBody>
      </p:sp>
      <p:pic>
        <p:nvPicPr>
          <p:cNvPr id="4" name="Picture 2"/>
          <p:cNvPicPr>
            <a:picLocks noChangeAspect="1" noChangeArrowheads="1"/>
          </p:cNvPicPr>
          <p:nvPr/>
        </p:nvPicPr>
        <p:blipFill>
          <a:blip r:embed="rId3" cstate="print"/>
          <a:srcRect l="39246" t="48825" r="46515" b="25921"/>
          <a:stretch>
            <a:fillRect/>
          </a:stretch>
        </p:blipFill>
        <p:spPr bwMode="auto">
          <a:xfrm>
            <a:off x="5943600" y="3352800"/>
            <a:ext cx="2819400" cy="312420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latin typeface="Times New Roman" pitchFamily="18" charset="0"/>
                <a:cs typeface="Times New Roman" pitchFamily="18" charset="0"/>
              </a:rPr>
              <a:t>Milestones In Vaccines Development</a:t>
            </a:r>
            <a:r>
              <a:rPr lang="en-IN" dirty="0" smtClean="0"/>
              <a:t/>
            </a:r>
            <a:br>
              <a:rPr lang="en-IN" dirty="0" smtClean="0"/>
            </a:br>
            <a:endParaRPr lang="en-IN" dirty="0"/>
          </a:p>
        </p:txBody>
      </p:sp>
      <p:pic>
        <p:nvPicPr>
          <p:cNvPr id="4" name="Content Placeholder 3"/>
          <p:cNvPicPr>
            <a:picLocks noGrp="1"/>
          </p:cNvPicPr>
          <p:nvPr>
            <p:ph idx="1"/>
          </p:nvPr>
        </p:nvPicPr>
        <p:blipFill>
          <a:blip r:embed="rId2" cstate="print"/>
          <a:srcRect l="16075" r="16414"/>
          <a:stretch>
            <a:fillRect/>
          </a:stretch>
        </p:blipFill>
        <p:spPr bwMode="auto">
          <a:xfrm>
            <a:off x="609600" y="990600"/>
            <a:ext cx="8077200" cy="5638800"/>
          </a:xfrm>
          <a:prstGeom prst="rect">
            <a:avLst/>
          </a:prstGeom>
          <a:noFill/>
          <a:ln w="9525">
            <a:noFill/>
            <a:miter lim="800000"/>
            <a:headEnd/>
            <a:tailEnd/>
          </a:ln>
          <a:effectLst>
            <a:glow rad="228600">
              <a:schemeClr val="accent2">
                <a:satMod val="175000"/>
                <a:alpha val="40000"/>
              </a:schemeClr>
            </a:glow>
            <a:softEdge rad="63500"/>
          </a:effectLst>
        </p:spPr>
      </p:pic>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85800"/>
          </a:xfrm>
        </p:spPr>
        <p:txBody>
          <a:bodyPr>
            <a:normAutofit fontScale="90000"/>
          </a:bodyPr>
          <a:lstStyle/>
          <a:p>
            <a:r>
              <a:rPr lang="en-IN" dirty="0" smtClean="0">
                <a:solidFill>
                  <a:srgbClr val="FFFF00"/>
                </a:solidFill>
                <a:latin typeface="Times New Roman" pitchFamily="18" charset="0"/>
                <a:cs typeface="Times New Roman" pitchFamily="18" charset="0"/>
              </a:rPr>
              <a:t/>
            </a:r>
            <a:br>
              <a:rPr lang="en-IN" dirty="0" smtClean="0">
                <a:solidFill>
                  <a:srgbClr val="FFFF00"/>
                </a:solidFill>
                <a:latin typeface="Times New Roman" pitchFamily="18" charset="0"/>
                <a:cs typeface="Times New Roman" pitchFamily="18" charset="0"/>
              </a:rPr>
            </a:br>
            <a:r>
              <a:rPr lang="en-IN" dirty="0" smtClean="0">
                <a:solidFill>
                  <a:srgbClr val="FFFF00"/>
                </a:solidFill>
                <a:latin typeface="Times New Roman" pitchFamily="18" charset="0"/>
                <a:cs typeface="Times New Roman" pitchFamily="18" charset="0"/>
              </a:rPr>
              <a:t>Need For New Vaccines</a:t>
            </a:r>
            <a:r>
              <a:rPr lang="en-IN" dirty="0" smtClean="0">
                <a:solidFill>
                  <a:srgbClr val="FFFF00"/>
                </a:solidFill>
              </a:rPr>
              <a:t/>
            </a:r>
            <a:br>
              <a:rPr lang="en-IN" dirty="0" smtClean="0">
                <a:solidFill>
                  <a:srgbClr val="FFFF00"/>
                </a:solidFill>
              </a:rPr>
            </a:br>
            <a:endParaRPr lang="en-IN" dirty="0">
              <a:solidFill>
                <a:srgbClr val="FFFF00"/>
              </a:solidFill>
            </a:endParaRPr>
          </a:p>
        </p:txBody>
      </p:sp>
      <p:sp>
        <p:nvSpPr>
          <p:cNvPr id="3" name="Content Placeholder 2"/>
          <p:cNvSpPr>
            <a:spLocks noGrp="1"/>
          </p:cNvSpPr>
          <p:nvPr>
            <p:ph idx="1"/>
          </p:nvPr>
        </p:nvSpPr>
        <p:spPr/>
        <p:txBody>
          <a:bodyPr>
            <a:normAutofit fontScale="85000" lnSpcReduction="10000"/>
          </a:bodyPr>
          <a:lstStyle/>
          <a:p>
            <a:r>
              <a:rPr lang="en-IN" sz="3100" dirty="0" smtClean="0">
                <a:latin typeface="Times New Roman" pitchFamily="18" charset="0"/>
                <a:cs typeface="Times New Roman" pitchFamily="18" charset="0"/>
              </a:rPr>
              <a:t>Pathogens that have circulated for long but existence ignored : </a:t>
            </a:r>
            <a:r>
              <a:rPr lang="en-IN" sz="3100" dirty="0" err="1" smtClean="0">
                <a:latin typeface="Times New Roman" pitchFamily="18" charset="0"/>
                <a:cs typeface="Times New Roman" pitchFamily="18" charset="0"/>
              </a:rPr>
              <a:t>HepB</a:t>
            </a:r>
            <a:r>
              <a:rPr lang="en-IN" sz="3100" dirty="0" smtClean="0">
                <a:latin typeface="Times New Roman" pitchFamily="18" charset="0"/>
                <a:cs typeface="Times New Roman" pitchFamily="18" charset="0"/>
              </a:rPr>
              <a:t>, Pneumococcal diseases, </a:t>
            </a:r>
            <a:r>
              <a:rPr lang="en-IN" sz="3100" dirty="0" err="1" smtClean="0">
                <a:latin typeface="Times New Roman" pitchFamily="18" charset="0"/>
                <a:cs typeface="Times New Roman" pitchFamily="18" charset="0"/>
              </a:rPr>
              <a:t>Rota</a:t>
            </a:r>
            <a:r>
              <a:rPr lang="en-IN" sz="3100" dirty="0" smtClean="0">
                <a:latin typeface="Times New Roman" pitchFamily="18" charset="0"/>
                <a:cs typeface="Times New Roman" pitchFamily="18" charset="0"/>
              </a:rPr>
              <a:t> - virus </a:t>
            </a:r>
          </a:p>
          <a:p>
            <a:pPr>
              <a:buNone/>
            </a:pPr>
            <a:endParaRPr lang="en-IN" sz="3100" dirty="0" smtClean="0">
              <a:latin typeface="Times New Roman" pitchFamily="18" charset="0"/>
              <a:cs typeface="Times New Roman" pitchFamily="18" charset="0"/>
            </a:endParaRPr>
          </a:p>
          <a:p>
            <a:r>
              <a:rPr lang="en-IN" sz="3100" dirty="0" smtClean="0">
                <a:latin typeface="Times New Roman" pitchFamily="18" charset="0"/>
                <a:cs typeface="Times New Roman" pitchFamily="18" charset="0"/>
              </a:rPr>
              <a:t>Old pathogens  change geographical habitat and are introduced into newer areas : </a:t>
            </a:r>
            <a:r>
              <a:rPr lang="en-IN" sz="3100" dirty="0" err="1" smtClean="0">
                <a:latin typeface="Times New Roman" pitchFamily="18" charset="0"/>
                <a:cs typeface="Times New Roman" pitchFamily="18" charset="0"/>
              </a:rPr>
              <a:t>Chikungunya</a:t>
            </a:r>
            <a:r>
              <a:rPr lang="en-IN" sz="3100" dirty="0" smtClean="0">
                <a:latin typeface="Times New Roman" pitchFamily="18" charset="0"/>
                <a:cs typeface="Times New Roman" pitchFamily="18" charset="0"/>
              </a:rPr>
              <a:t>, West Nile</a:t>
            </a:r>
          </a:p>
          <a:p>
            <a:pPr>
              <a:buNone/>
            </a:pPr>
            <a:endParaRPr lang="en-IN" sz="3100" dirty="0" smtClean="0">
              <a:latin typeface="Times New Roman" pitchFamily="18" charset="0"/>
              <a:cs typeface="Times New Roman" pitchFamily="18" charset="0"/>
            </a:endParaRPr>
          </a:p>
          <a:p>
            <a:r>
              <a:rPr lang="en-IN" sz="3100" dirty="0" smtClean="0">
                <a:latin typeface="Times New Roman" pitchFamily="18" charset="0"/>
                <a:cs typeface="Times New Roman" pitchFamily="18" charset="0"/>
              </a:rPr>
              <a:t>New pathogens have emerged : SARS, Avian Flu</a:t>
            </a:r>
          </a:p>
          <a:p>
            <a:pPr>
              <a:buNone/>
            </a:pPr>
            <a:endParaRPr lang="en-IN" sz="3100" dirty="0" smtClean="0">
              <a:latin typeface="Times New Roman" pitchFamily="18" charset="0"/>
              <a:cs typeface="Times New Roman" pitchFamily="18" charset="0"/>
            </a:endParaRPr>
          </a:p>
          <a:p>
            <a:r>
              <a:rPr lang="en-IN" sz="3100" dirty="0" smtClean="0">
                <a:latin typeface="Times New Roman" pitchFamily="18" charset="0"/>
                <a:cs typeface="Times New Roman" pitchFamily="18" charset="0"/>
              </a:rPr>
              <a:t>Pathogens thought to be controlled have re-emerged : </a:t>
            </a:r>
            <a:r>
              <a:rPr lang="en-IN" sz="3100" i="1" dirty="0" smtClean="0">
                <a:latin typeface="Times New Roman" pitchFamily="18" charset="0"/>
                <a:cs typeface="Times New Roman" pitchFamily="18" charset="0"/>
              </a:rPr>
              <a:t>M tuberculosis</a:t>
            </a:r>
            <a:endParaRPr lang="en-IN" sz="3100" dirty="0" smtClean="0">
              <a:latin typeface="Times New Roman" pitchFamily="18" charset="0"/>
              <a:cs typeface="Times New Roman" pitchFamily="18" charset="0"/>
            </a:endParaRPr>
          </a:p>
          <a:p>
            <a:endParaRPr lang="en-IN" dirty="0"/>
          </a:p>
        </p:txBody>
      </p:sp>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9">
      <a:dk1>
        <a:srgbClr val="000000"/>
      </a:dk1>
      <a:lt1>
        <a:srgbClr val="FFFFFF"/>
      </a:lt1>
      <a:dk2>
        <a:srgbClr val="000000"/>
      </a:dk2>
      <a:lt2>
        <a:srgbClr val="808080"/>
      </a:lt2>
      <a:accent1>
        <a:srgbClr val="FFFFFF"/>
      </a:accent1>
      <a:accent2>
        <a:srgbClr val="D8D8D8"/>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5411</TotalTime>
  <Words>2679</Words>
  <Application>Microsoft Office PowerPoint</Application>
  <PresentationFormat>On-screen Show (4:3)</PresentationFormat>
  <Paragraphs>427</Paragraphs>
  <Slides>37</Slides>
  <Notes>27</Notes>
  <HiddenSlides>2</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Newer Vaccines</vt:lpstr>
      <vt:lpstr>Framework:</vt:lpstr>
      <vt:lpstr>Introduction:</vt:lpstr>
      <vt:lpstr>Vaccine </vt:lpstr>
      <vt:lpstr>Vaccine</vt:lpstr>
      <vt:lpstr>Immune Response </vt:lpstr>
      <vt:lpstr>The Development Of Vaccines </vt:lpstr>
      <vt:lpstr>Milestones In Vaccines Development </vt:lpstr>
      <vt:lpstr> Need For New Vaccines </vt:lpstr>
      <vt:lpstr>Framework For Decision Making On Introducing New Vaccines </vt:lpstr>
      <vt:lpstr>An ideal Vaccine Should have …</vt:lpstr>
      <vt:lpstr>Regulation &amp; testing of vaccines</vt:lpstr>
      <vt:lpstr>General WHO position on new vaccines</vt:lpstr>
      <vt:lpstr>Newer Vaccines</vt:lpstr>
      <vt:lpstr>Human papilloma virus vaccine</vt:lpstr>
      <vt:lpstr>Malaria vaccine:</vt:lpstr>
      <vt:lpstr>Rotavirus vaccine: </vt:lpstr>
      <vt:lpstr>Cholera vaccine:</vt:lpstr>
      <vt:lpstr>Cholera vaccine:</vt:lpstr>
      <vt:lpstr>Meningococcal vaccine:</vt:lpstr>
      <vt:lpstr>Continuation……………</vt:lpstr>
      <vt:lpstr>Japanese Encephalitis</vt:lpstr>
      <vt:lpstr>(1) Inactivated mouse-brain-derived </vt:lpstr>
      <vt:lpstr>Yellow Fever </vt:lpstr>
      <vt:lpstr>Hepatitis B</vt:lpstr>
      <vt:lpstr>Hepatitis B</vt:lpstr>
      <vt:lpstr>Hepatitis A</vt:lpstr>
      <vt:lpstr>Varicella</vt:lpstr>
      <vt:lpstr>Varicella vaccine</vt:lpstr>
      <vt:lpstr>Haemophillus influenzae type b (Hib) </vt:lpstr>
      <vt:lpstr>Influenza vaccine</vt:lpstr>
      <vt:lpstr>Pandemic influenza A (H1N1) vaccines: </vt:lpstr>
      <vt:lpstr>Pneumococcal vaccine</vt:lpstr>
      <vt:lpstr>Pneumococcal vaccine</vt:lpstr>
      <vt:lpstr>HIV Vaccine</vt:lpstr>
      <vt:lpstr>Thank You!</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Newer Vaccines</dc:title>
  <dc:creator>Vicksy</dc:creator>
  <cp:lastModifiedBy>Vicksy</cp:lastModifiedBy>
  <cp:revision>138</cp:revision>
  <dcterms:created xsi:type="dcterms:W3CDTF">2009-07-29T17:35:00Z</dcterms:created>
  <dcterms:modified xsi:type="dcterms:W3CDTF">2011-07-15T04:13:51Z</dcterms:modified>
</cp:coreProperties>
</file>